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notesSlides/notesSlide7.xml" ContentType="application/vnd.openxmlformats-officedocument.presentationml.notesSlide+xml"/>
  <Override PartName="/ppt/tags/tag8.xml" ContentType="application/vnd.openxmlformats-officedocument.presentationml.tags+xml"/>
  <Override PartName="/ppt/notesSlides/notesSlide8.xml" ContentType="application/vnd.openxmlformats-officedocument.presentationml.notesSlide+xml"/>
  <Override PartName="/ppt/tags/tag9.xml" ContentType="application/vnd.openxmlformats-officedocument.presentationml.tags+xml"/>
  <Override PartName="/ppt/notesSlides/notesSlide9.xml" ContentType="application/vnd.openxmlformats-officedocument.presentationml.notesSlide+xml"/>
  <Override PartName="/ppt/tags/tag10.xml" ContentType="application/vnd.openxmlformats-officedocument.presentationml.tags+xml"/>
  <Override PartName="/ppt/notesSlides/notesSlide10.xml" ContentType="application/vnd.openxmlformats-officedocument.presentationml.notesSlide+xml"/>
  <Override PartName="/ppt/tags/tag11.xml" ContentType="application/vnd.openxmlformats-officedocument.presentationml.tags+xml"/>
  <Override PartName="/ppt/notesSlides/notesSlide11.xml" ContentType="application/vnd.openxmlformats-officedocument.presentationml.notesSlide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tags/tag18.xml" ContentType="application/vnd.openxmlformats-officedocument.presentationml.tags+xml"/>
  <Override PartName="/ppt/notesSlides/notesSlide18.xml" ContentType="application/vnd.openxmlformats-officedocument.presentationml.notesSlide+xml"/>
  <Override PartName="/ppt/tags/tag19.xml" ContentType="application/vnd.openxmlformats-officedocument.presentationml.tags+xml"/>
  <Override PartName="/ppt/notesSlides/notesSlide19.xml" ContentType="application/vnd.openxmlformats-officedocument.presentationml.notesSlide+xml"/>
  <Override PartName="/ppt/tags/tag20.xml" ContentType="application/vnd.openxmlformats-officedocument.presentationml.tags+xml"/>
  <Override PartName="/ppt/notesSlides/notesSlide20.xml" ContentType="application/vnd.openxmlformats-officedocument.presentationml.notesSlide+xml"/>
  <Override PartName="/ppt/tags/tag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0" r:id="rId1"/>
  </p:sldMasterIdLst>
  <p:notesMasterIdLst>
    <p:notesMasterId r:id="rId24"/>
  </p:notesMasterIdLst>
  <p:sldIdLst>
    <p:sldId id="256" r:id="rId2"/>
    <p:sldId id="433" r:id="rId3"/>
    <p:sldId id="428" r:id="rId4"/>
    <p:sldId id="411" r:id="rId5"/>
    <p:sldId id="379" r:id="rId6"/>
    <p:sldId id="382" r:id="rId7"/>
    <p:sldId id="400" r:id="rId8"/>
    <p:sldId id="398" r:id="rId9"/>
    <p:sldId id="429" r:id="rId10"/>
    <p:sldId id="421" r:id="rId11"/>
    <p:sldId id="402" r:id="rId12"/>
    <p:sldId id="432" r:id="rId13"/>
    <p:sldId id="397" r:id="rId14"/>
    <p:sldId id="396" r:id="rId15"/>
    <p:sldId id="393" r:id="rId16"/>
    <p:sldId id="394" r:id="rId17"/>
    <p:sldId id="403" r:id="rId18"/>
    <p:sldId id="404" r:id="rId19"/>
    <p:sldId id="405" r:id="rId20"/>
    <p:sldId id="406" r:id="rId21"/>
    <p:sldId id="407" r:id="rId22"/>
    <p:sldId id="418" r:id="rId23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ussam Abu-Libdeh" initials="HA" lastIdx="3" clrIdx="0"/>
  <p:cmAuthor id="1" name="lss" initials="l" lastIdx="2" clrIdx="1">
    <p:extLst>
      <p:ext uri="{19B8F6BF-5375-455C-9EA6-DF929625EA0E}">
        <p15:presenceInfo xmlns:p15="http://schemas.microsoft.com/office/powerpoint/2012/main" userId="74782befd98fe37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23764"/>
    <a:srgbClr val="7FAEFD"/>
    <a:srgbClr val="B0C3E6"/>
    <a:srgbClr val="4167AC"/>
    <a:srgbClr val="C4D2F0"/>
    <a:srgbClr val="FFFFFF"/>
    <a:srgbClr val="DBE4F5"/>
    <a:srgbClr val="380E8C"/>
    <a:srgbClr val="6E8AC0"/>
    <a:srgbClr val="DAE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15" autoAdjust="0"/>
    <p:restoredTop sz="88126" autoAdjust="0"/>
  </p:normalViewPr>
  <p:slideViewPr>
    <p:cSldViewPr>
      <p:cViewPr varScale="1">
        <p:scale>
          <a:sx n="70" d="100"/>
          <a:sy n="70" d="100"/>
        </p:scale>
        <p:origin x="735" y="51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13AF6-F2A9-4345-B755-CA1204AA1B64}" type="datetimeFigureOut">
              <a:rPr lang="en-GB" smtClean="0"/>
              <a:pPr/>
              <a:t>27/04/2022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16425"/>
            <a:ext cx="560705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502E73-A7E1-4F65-ADB3-B217DE0A4612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5255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/>
              <a:t>逻辑问题</a:t>
            </a:r>
            <a:endParaRPr lang="en-GB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28067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78260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6419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119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9960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30130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dataset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15668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328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80497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73830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402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图片补充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1259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36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6610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Dataset</a:t>
            </a:r>
            <a:r>
              <a:rPr lang="zh-CN" altLang="en-US" dirty="0"/>
              <a:t>名字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70205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97049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观点不够明确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48261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92275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左侧两个</a:t>
            </a:r>
            <a:r>
              <a:rPr lang="en-US" altLang="zh-CN" dirty="0"/>
              <a:t>motivation</a:t>
            </a:r>
            <a:r>
              <a:rPr lang="zh-CN" altLang="en-US" dirty="0"/>
              <a:t>和前面测量的结论相对应</a:t>
            </a:r>
            <a:endParaRPr lang="en-US" altLang="zh-CN" dirty="0"/>
          </a:p>
          <a:p>
            <a:r>
              <a:rPr lang="zh-CN" altLang="en-US" dirty="0"/>
              <a:t>问题和后面挑战的逻辑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1564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6400" y="696913"/>
            <a:ext cx="6197600" cy="34861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A502E73-A7E1-4F65-ADB3-B217DE0A4612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9375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5"/>
            <a:ext cx="10058400" cy="2593975"/>
          </a:xfrm>
        </p:spPr>
        <p:txBody>
          <a:bodyPr anchor="b"/>
          <a:lstStyle>
            <a:lvl1pPr>
              <a:defRPr sz="495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861568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3"/>
            <a:ext cx="2336800" cy="58515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3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7" y="5486400"/>
            <a:ext cx="10212916" cy="1168400"/>
          </a:xfrm>
        </p:spPr>
        <p:txBody>
          <a:bodyPr anchor="t"/>
          <a:lstStyle>
            <a:lvl1pPr algn="l">
              <a:defRPr sz="27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7" y="3852863"/>
            <a:ext cx="8180916" cy="1633538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4876800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92800" y="1536192"/>
            <a:ext cx="4876800" cy="459028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487680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92800" y="1535113"/>
            <a:ext cx="48768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92800" y="2174875"/>
            <a:ext cx="4876800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495544"/>
            <a:ext cx="10363200" cy="594360"/>
          </a:xfrm>
        </p:spPr>
        <p:txBody>
          <a:bodyPr anchor="b"/>
          <a:lstStyle>
            <a:lvl1pPr algn="ctr">
              <a:defRPr sz="165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402" y="6096000"/>
            <a:ext cx="103632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0363200" cy="49428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2336" y="5495278"/>
            <a:ext cx="10363200" cy="594626"/>
          </a:xfrm>
        </p:spPr>
        <p:txBody>
          <a:bodyPr anchor="b"/>
          <a:lstStyle>
            <a:lvl1pPr algn="ctr">
              <a:defRPr sz="165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1277600" cy="54864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2336" y="6096000"/>
            <a:ext cx="103632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Trilogy Workshop July 2010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16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16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277600" y="0"/>
            <a:ext cx="9144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Rectangle 7"/>
          <p:cNvSpPr/>
          <p:nvPr/>
        </p:nvSpPr>
        <p:spPr>
          <a:xfrm>
            <a:off x="11277600" y="5486400"/>
            <a:ext cx="9144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75717" y="5648960"/>
            <a:ext cx="73152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350">
                <a:solidFill>
                  <a:srgbClr val="FFFFFF"/>
                </a:solidFill>
              </a:defRPr>
            </a:lvl1pPr>
          </a:lstStyle>
          <a:p>
            <a:fld id="{6E2D2B3B-882E-40F3-A32F-6DD51691504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10510430" y="3987800"/>
            <a:ext cx="2367281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474871" y="1584960"/>
            <a:ext cx="2438399" cy="48768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bg2"/>
                </a:solidFill>
              </a:defRPr>
            </a:lvl1pPr>
          </a:lstStyle>
          <a:p>
            <a:r>
              <a:rPr lang="en-US"/>
              <a:t>Trilogy Workshop July 2010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1" r:id="rId1"/>
    <p:sldLayoutId id="2147483952" r:id="rId2"/>
    <p:sldLayoutId id="2147483953" r:id="rId3"/>
    <p:sldLayoutId id="2147483954" r:id="rId4"/>
    <p:sldLayoutId id="2147483955" r:id="rId5"/>
    <p:sldLayoutId id="2147483956" r:id="rId6"/>
    <p:sldLayoutId id="2147483957" r:id="rId7"/>
    <p:sldLayoutId id="2147483958" r:id="rId8"/>
    <p:sldLayoutId id="2147483959" r:id="rId9"/>
    <p:sldLayoutId id="2147483960" r:id="rId10"/>
    <p:sldLayoutId id="2147483961" r:id="rId11"/>
  </p:sldLayoutIdLst>
  <p:hf hdr="0" ftr="0" dt="0"/>
  <p:txStyles>
    <p:titleStyle>
      <a:lvl1pPr algn="l" defTabSz="685800" rtl="0" eaLnBrk="1" latinLnBrk="0" hangingPunct="1">
        <a:spcBef>
          <a:spcPct val="0"/>
        </a:spcBef>
        <a:buNone/>
        <a:defRPr sz="3450" kern="1200" cap="none" spc="-75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57175" indent="-17145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indent="-17145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54380" indent="-17145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960120" indent="-17145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65860" indent="-171450" algn="l" defTabSz="6858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03020" indent="-137160" algn="l" defTabSz="6858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05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440180" indent="-137160" algn="l" defTabSz="6858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7pPr>
      <a:lvl8pPr marL="1577340" indent="-137160" algn="l" defTabSz="6858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8pPr>
      <a:lvl9pPr marL="1714500" indent="-137160" algn="l" defTabSz="6858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0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0.m4a"/><Relationship Id="rId7" Type="http://schemas.openxmlformats.org/officeDocument/2006/relationships/image" Target="../media/image43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42.png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media11.m4a"/><Relationship Id="rId7" Type="http://schemas.openxmlformats.org/officeDocument/2006/relationships/image" Target="../media/image45.png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2.m4a"/><Relationship Id="rId7" Type="http://schemas.openxmlformats.org/officeDocument/2006/relationships/image" Target="../media/image48.png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47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1.png"/><Relationship Id="rId3" Type="http://schemas.openxmlformats.org/officeDocument/2006/relationships/audio" Target="../media/media13.m4a"/><Relationship Id="rId7" Type="http://schemas.openxmlformats.org/officeDocument/2006/relationships/image" Target="../media/image240.png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200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7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tags" Target="../tags/tag13.xml"/><Relationship Id="rId6" Type="http://schemas.openxmlformats.org/officeDocument/2006/relationships/image" Target="../media/image49.pn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media15.m4a"/><Relationship Id="rId7" Type="http://schemas.openxmlformats.org/officeDocument/2006/relationships/image" Target="../media/image51.png"/><Relationship Id="rId2" Type="http://schemas.microsoft.com/office/2007/relationships/media" Target="../media/media15.m4a"/><Relationship Id="rId1" Type="http://schemas.openxmlformats.org/officeDocument/2006/relationships/tags" Target="../tags/tag14.xml"/><Relationship Id="rId6" Type="http://schemas.openxmlformats.org/officeDocument/2006/relationships/image" Target="../media/image50.png"/><Relationship Id="rId5" Type="http://schemas.openxmlformats.org/officeDocument/2006/relationships/notesSlide" Target="../notesSlides/notesSlide14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6.m4a"/><Relationship Id="rId7" Type="http://schemas.openxmlformats.org/officeDocument/2006/relationships/image" Target="../media/image55.png"/><Relationship Id="rId2" Type="http://schemas.microsoft.com/office/2007/relationships/media" Target="../media/media16.m4a"/><Relationship Id="rId1" Type="http://schemas.openxmlformats.org/officeDocument/2006/relationships/tags" Target="../tags/tag15.xml"/><Relationship Id="rId6" Type="http://schemas.openxmlformats.org/officeDocument/2006/relationships/image" Target="../media/image54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7" Type="http://schemas.openxmlformats.org/officeDocument/2006/relationships/image" Target="../media/image3.png"/><Relationship Id="rId2" Type="http://schemas.microsoft.com/office/2007/relationships/media" Target="../media/media17.m4a"/><Relationship Id="rId1" Type="http://schemas.openxmlformats.org/officeDocument/2006/relationships/tags" Target="../tags/tag16.xml"/><Relationship Id="rId6" Type="http://schemas.openxmlformats.org/officeDocument/2006/relationships/image" Target="../media/image56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7" Type="http://schemas.openxmlformats.org/officeDocument/2006/relationships/image" Target="../media/image3.png"/><Relationship Id="rId2" Type="http://schemas.microsoft.com/office/2007/relationships/media" Target="../media/media18.m4a"/><Relationship Id="rId1" Type="http://schemas.openxmlformats.org/officeDocument/2006/relationships/tags" Target="../tags/tag17.xml"/><Relationship Id="rId6" Type="http://schemas.openxmlformats.org/officeDocument/2006/relationships/image" Target="../media/image5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7" Type="http://schemas.openxmlformats.org/officeDocument/2006/relationships/image" Target="../media/image3.png"/><Relationship Id="rId2" Type="http://schemas.microsoft.com/office/2007/relationships/media" Target="../media/media19.m4a"/><Relationship Id="rId1" Type="http://schemas.openxmlformats.org/officeDocument/2006/relationships/tags" Target="../tags/tag18.xml"/><Relationship Id="rId6" Type="http://schemas.openxmlformats.org/officeDocument/2006/relationships/image" Target="../media/image58.png"/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12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11" Type="http://schemas.openxmlformats.org/officeDocument/2006/relationships/image" Target="../media/image9.jpeg"/><Relationship Id="rId5" Type="http://schemas.openxmlformats.org/officeDocument/2006/relationships/notesSlide" Target="../notesSlides/notesSlide1.xml"/><Relationship Id="rId10" Type="http://schemas.openxmlformats.org/officeDocument/2006/relationships/image" Target="../media/image8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7" Type="http://schemas.openxmlformats.org/officeDocument/2006/relationships/image" Target="../media/image3.png"/><Relationship Id="rId2" Type="http://schemas.microsoft.com/office/2007/relationships/media" Target="../media/media20.m4a"/><Relationship Id="rId1" Type="http://schemas.openxmlformats.org/officeDocument/2006/relationships/tags" Target="../tags/tag19.xml"/><Relationship Id="rId6" Type="http://schemas.openxmlformats.org/officeDocument/2006/relationships/image" Target="../media/image59.png"/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7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tags" Target="../tags/tag20.xml"/><Relationship Id="rId6" Type="http://schemas.openxmlformats.org/officeDocument/2006/relationships/image" Target="../media/image60.png"/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21.xml"/><Relationship Id="rId6" Type="http://schemas.openxmlformats.org/officeDocument/2006/relationships/image" Target="../media/image3.png"/><Relationship Id="rId5" Type="http://schemas.openxmlformats.org/officeDocument/2006/relationships/image" Target="../media/image6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3" Type="http://schemas.openxmlformats.org/officeDocument/2006/relationships/audio" Target="../media/media3.m4a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" Type="http://schemas.microsoft.com/office/2007/relationships/media" Target="../media/media3.m4a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3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4.m4a"/><Relationship Id="rId7" Type="http://schemas.openxmlformats.org/officeDocument/2006/relationships/image" Target="../media/image29.png"/><Relationship Id="rId12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3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7" Type="http://schemas.openxmlformats.org/officeDocument/2006/relationships/image" Target="../media/image3.png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4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7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35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6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38.png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7.png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audio" Target="../media/media9.m4a"/><Relationship Id="rId7" Type="http://schemas.openxmlformats.org/officeDocument/2006/relationships/image" Target="../media/image40.jpeg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9.pn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600" y="5029200"/>
            <a:ext cx="1393149" cy="1393149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57297" y="3771900"/>
            <a:ext cx="9677399" cy="1257300"/>
          </a:xfrm>
        </p:spPr>
        <p:txBody>
          <a:bodyPr>
            <a:normAutofit/>
          </a:bodyPr>
          <a:lstStyle/>
          <a:p>
            <a:pPr algn="ctr"/>
            <a:r>
              <a:rPr lang="en-US" altLang="zh-CN" sz="2400" b="1" u="sng" dirty="0">
                <a:solidFill>
                  <a:schemeClr val="tx2">
                    <a:lumMod val="75000"/>
                  </a:schemeClr>
                </a:solidFill>
              </a:rPr>
              <a:t>Sisi Li</a:t>
            </a:r>
            <a:r>
              <a:rPr lang="en-US" altLang="zh-CN" sz="2400" b="1" dirty="0">
                <a:solidFill>
                  <a:schemeClr val="tx2">
                    <a:lumMod val="75000"/>
                  </a:schemeClr>
                </a:solidFill>
              </a:rPr>
              <a:t>,  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Ao Zhou,  Xiao Ma,  </a:t>
            </a:r>
            <a:r>
              <a:rPr lang="en-US" altLang="zh-CN" sz="2400" dirty="0" err="1">
                <a:solidFill>
                  <a:schemeClr val="tx2">
                    <a:lumMod val="75000"/>
                  </a:schemeClr>
                </a:solidFill>
              </a:rPr>
              <a:t>Mengwei</a:t>
            </a:r>
            <a:r>
              <a:rPr lang="en-US" altLang="zh-CN" sz="2400" dirty="0">
                <a:solidFill>
                  <a:schemeClr val="tx2">
                    <a:lumMod val="75000"/>
                  </a:schemeClr>
                </a:solidFill>
              </a:rPr>
              <a:t> Xu, Qingyuan Jiang, Shangguang Wang</a:t>
            </a:r>
          </a:p>
          <a:p>
            <a:pPr algn="ctr"/>
            <a:r>
              <a:rPr lang="en-US" altLang="zh-CN" sz="2400" i="1" dirty="0">
                <a:solidFill>
                  <a:schemeClr val="tx2">
                    <a:lumMod val="75000"/>
                  </a:schemeClr>
                </a:solidFill>
              </a:rPr>
              <a:t>Beijing University of Posts and Telecommunications</a:t>
            </a:r>
            <a:endParaRPr lang="en-GB" sz="2000" i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97BB73-8E09-49B9-AE69-D4DF4C849375}"/>
              </a:ext>
            </a:extLst>
          </p:cNvPr>
          <p:cNvSpPr txBox="1"/>
          <p:nvPr/>
        </p:nvSpPr>
        <p:spPr>
          <a:xfrm>
            <a:off x="-2" y="-31074"/>
            <a:ext cx="12192000" cy="707886"/>
          </a:xfrm>
          <a:prstGeom prst="rect">
            <a:avLst/>
          </a:prstGeom>
          <a:solidFill>
            <a:srgbClr val="DAE3F4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altLang="zh-CN" sz="4000" b="1" spc="-75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</a:rPr>
              <a:t>TheWebConf2022</a:t>
            </a:r>
            <a:endParaRPr lang="zh-CN" altLang="en-US" sz="4000" b="1" spc="-75" dirty="0">
              <a:solidFill>
                <a:schemeClr val="tx1">
                  <a:lumMod val="75000"/>
                  <a:lumOff val="2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78C768-A165-42DA-B3E7-4DB2CAC4207A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AEA500B-DD2C-4655-B555-48DE10322BF3}"/>
              </a:ext>
            </a:extLst>
          </p:cNvPr>
          <p:cNvSpPr/>
          <p:nvPr/>
        </p:nvSpPr>
        <p:spPr>
          <a:xfrm>
            <a:off x="532319" y="1658621"/>
            <a:ext cx="11125200" cy="16554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ln w="0"/>
                <a:solidFill>
                  <a:srgbClr val="223763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Commutativity-guaranteed Docker Image Reconstruction towards Effective Layer Sharing</a:t>
            </a:r>
            <a:endParaRPr lang="zh-CN" altLang="en-US" sz="3600" b="1" dirty="0">
              <a:solidFill>
                <a:srgbClr val="22376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A4C1D7AB-AB8B-4D50-AAE5-287397F5CE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2"/>
    </mc:Choice>
    <mc:Fallback xmlns="">
      <p:transition spd="slow" advTm="166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:a16="http://schemas.microsoft.com/office/drawing/2014/main" id="{47D17421-46AB-4E67-A8F5-6FC25CFCE22B}"/>
              </a:ext>
            </a:extLst>
          </p:cNvPr>
          <p:cNvSpPr txBox="1"/>
          <p:nvPr/>
        </p:nvSpPr>
        <p:spPr>
          <a:xfrm>
            <a:off x="900000" y="1080000"/>
            <a:ext cx="1060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many layers in the image affects the operation latency.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DF3666-F353-48DB-A54B-E9685F128E48}"/>
              </a:ext>
            </a:extLst>
          </p:cNvPr>
          <p:cNvSpPr txBox="1"/>
          <p:nvPr/>
        </p:nvSpPr>
        <p:spPr>
          <a:xfrm>
            <a:off x="360000" y="360000"/>
            <a:ext cx="32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Challenge#1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658956F9-FD04-4F38-90CB-FE2F1BBBD4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047" r="20340" b="20392"/>
          <a:stretch/>
        </p:blipFill>
        <p:spPr>
          <a:xfrm>
            <a:off x="965509" y="2217478"/>
            <a:ext cx="4304741" cy="3311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CA045F2E-D227-477F-A24C-FB2B4CB497C1}"/>
                  </a:ext>
                </a:extLst>
              </p:cNvPr>
              <p:cNvSpPr/>
              <p:nvPr/>
            </p:nvSpPr>
            <p:spPr>
              <a:xfrm>
                <a:off x="5105400" y="2360530"/>
                <a:ext cx="6002311" cy="693478"/>
              </a:xfrm>
              <a:prstGeom prst="wedgeRectCallout">
                <a:avLst>
                  <a:gd name="adj1" fmla="val -53771"/>
                  <a:gd name="adj2" fmla="val -28652"/>
                </a:avLst>
              </a:prstGeom>
              <a:noFill/>
              <a:ln>
                <a:solidFill>
                  <a:srgbClr val="22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Latency</m:t>
                      </m:r>
                      <m:r>
                        <m:rPr>
                          <m:nor/>
                        </m:rPr>
                        <a:rPr lang="en-US" altLang="zh-CN" sz="2000" b="1" i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= 0.001526× 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Layer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depth</m:t>
                      </m:r>
                      <m:r>
                        <m:rPr>
                          <m:nor/>
                        </m:rPr>
                        <a:rPr lang="en-US" altLang="zh-CN" sz="2000" b="1" i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+</m:t>
                      </m:r>
                      <m:r>
                        <m:rPr>
                          <m:nor/>
                        </m:rPr>
                        <a:rPr lang="en-US" altLang="zh-CN" sz="2000" b="1" i="0" dirty="0" smtClean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sz="2000" b="1" dirty="0">
                          <a:solidFill>
                            <a:srgbClr val="C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m:t>0.3087</m:t>
                      </m:r>
                    </m:oMath>
                  </m:oMathPara>
                </a14:m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对话气泡: 矩形 5">
                <a:extLst>
                  <a:ext uri="{FF2B5EF4-FFF2-40B4-BE49-F238E27FC236}">
                    <a16:creationId xmlns:a16="http://schemas.microsoft.com/office/drawing/2014/main" id="{CA045F2E-D227-477F-A24C-FB2B4CB497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5400" y="2360530"/>
                <a:ext cx="6002311" cy="693478"/>
              </a:xfrm>
              <a:prstGeom prst="wedgeRectCallout">
                <a:avLst>
                  <a:gd name="adj1" fmla="val -53771"/>
                  <a:gd name="adj2" fmla="val -28652"/>
                </a:avLst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223764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32ADE6E6-86CA-457E-8779-46129C8E2DCC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10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A98DB4C2-6274-4607-9631-04FDF4C61D9A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91E902-645C-4AEA-AF6F-A00C9DF13990}"/>
              </a:ext>
            </a:extLst>
          </p:cNvPr>
          <p:cNvGrpSpPr/>
          <p:nvPr/>
        </p:nvGrpSpPr>
        <p:grpSpPr>
          <a:xfrm>
            <a:off x="5791200" y="3873147"/>
            <a:ext cx="5607900" cy="1676400"/>
            <a:chOff x="6203100" y="4267200"/>
            <a:chExt cx="5607900" cy="1676400"/>
          </a:xfrm>
        </p:grpSpPr>
        <p:sp>
          <p:nvSpPr>
            <p:cNvPr id="8" name="思想气泡: 云 7">
              <a:extLst>
                <a:ext uri="{FF2B5EF4-FFF2-40B4-BE49-F238E27FC236}">
                  <a16:creationId xmlns:a16="http://schemas.microsoft.com/office/drawing/2014/main" id="{871AD479-213C-4288-8F0F-C15EA4C1C0B8}"/>
                </a:ext>
              </a:extLst>
            </p:cNvPr>
            <p:cNvSpPr/>
            <p:nvPr/>
          </p:nvSpPr>
          <p:spPr>
            <a:xfrm>
              <a:off x="6203100" y="4267200"/>
              <a:ext cx="5607900" cy="1676400"/>
            </a:xfrm>
            <a:prstGeom prst="cloudCallout">
              <a:avLst>
                <a:gd name="adj1" fmla="val -60636"/>
                <a:gd name="adj2" fmla="val -38452"/>
              </a:avLst>
            </a:prstGeom>
            <a:solidFill>
              <a:srgbClr val="DBE2F3"/>
            </a:solidFill>
            <a:ln>
              <a:solidFill>
                <a:srgbClr val="2237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C5841315-9541-4B04-8702-F47A57867DCC}"/>
                </a:ext>
              </a:extLst>
            </p:cNvPr>
            <p:cNvSpPr txBox="1"/>
            <p:nvPr/>
          </p:nvSpPr>
          <p:spPr>
            <a:xfrm>
              <a:off x="6819511" y="4699530"/>
              <a:ext cx="44406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How to trade off the storage and the operation overhead?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6DB596AA-CFDA-41D7-9620-969610E26B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86992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021"/>
    </mc:Choice>
    <mc:Fallback xmlns="">
      <p:transition spd="slow" advTm="26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5" grpId="0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463B658-BA93-42FF-BFBB-031292BFEE51}"/>
              </a:ext>
            </a:extLst>
          </p:cNvPr>
          <p:cNvSpPr txBox="1"/>
          <p:nvPr/>
        </p:nvSpPr>
        <p:spPr>
          <a:xfrm>
            <a:off x="360000" y="360000"/>
            <a:ext cx="992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Operation and Storage Weighted Cost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34AC223-5FE7-4096-8BA4-B774A29CE7FE}"/>
                  </a:ext>
                </a:extLst>
              </p:cNvPr>
              <p:cNvSpPr txBox="1"/>
              <p:nvPr/>
            </p:nvSpPr>
            <p:spPr>
              <a:xfrm>
                <a:off x="742838" y="1351857"/>
                <a:ext cx="11059477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223764"/>
                  </a:buClr>
                </a:pPr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Optimization goal: min Cost =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4167AC"/>
                        </a:solidFill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operation cost + </a:t>
                </a:r>
                <a14:m>
                  <m:oMath xmlns:m="http://schemas.openxmlformats.org/officeDocument/2006/math">
                    <m:r>
                      <a:rPr lang="zh-CN" altLang="en-US" sz="2400" b="1" i="1" smtClean="0">
                        <a:solidFill>
                          <a:srgbClr val="4167AC"/>
                        </a:solidFill>
                        <a:latin typeface="Cambria Math" panose="02040503050406030204" pitchFamily="18" charset="0"/>
                      </a:rPr>
                      <m:t>𝜷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CN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storage cost </a:t>
                </a:r>
                <a:endPara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34AC223-5FE7-4096-8BA4-B774A29CE7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838" y="1351857"/>
                <a:ext cx="11059477" cy="738664"/>
              </a:xfrm>
              <a:prstGeom prst="rect">
                <a:avLst/>
              </a:prstGeom>
              <a:blipFill>
                <a:blip r:embed="rId6"/>
                <a:stretch>
                  <a:fillRect l="-882" t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文本框 24">
            <a:extLst>
              <a:ext uri="{FF2B5EF4-FFF2-40B4-BE49-F238E27FC236}">
                <a16:creationId xmlns:a16="http://schemas.microsoft.com/office/drawing/2014/main" id="{B884E212-6D22-4A42-A377-E70A898B2EF4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11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0" name="等腰三角形 29">
            <a:extLst>
              <a:ext uri="{FF2B5EF4-FFF2-40B4-BE49-F238E27FC236}">
                <a16:creationId xmlns:a16="http://schemas.microsoft.com/office/drawing/2014/main" id="{07CC29C7-EBE1-4C63-8456-2978AE0303FE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DAC445F-1CD7-4375-91B8-46F7938CCC8A}"/>
              </a:ext>
            </a:extLst>
          </p:cNvPr>
          <p:cNvGrpSpPr/>
          <p:nvPr/>
        </p:nvGrpSpPr>
        <p:grpSpPr>
          <a:xfrm>
            <a:off x="642191" y="2133600"/>
            <a:ext cx="8001000" cy="1854303"/>
            <a:chOff x="642191" y="2133600"/>
            <a:chExt cx="8001000" cy="1854303"/>
          </a:xfrm>
        </p:grpSpPr>
        <p:sp>
          <p:nvSpPr>
            <p:cNvPr id="254" name="文本框 253"/>
            <p:cNvSpPr txBox="1"/>
            <p:nvPr/>
          </p:nvSpPr>
          <p:spPr>
            <a:xfrm>
              <a:off x="642191" y="2133600"/>
              <a:ext cx="8001000" cy="4955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628650" lvl="1" indent="-171450">
                <a:lnSpc>
                  <a:spcPct val="150000"/>
                </a:lnSpc>
                <a:buClr>
                  <a:srgbClr val="223764"/>
                </a:buClr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2224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Operation cost</a:t>
              </a:r>
              <a:r>
                <a:rPr lang="zh-CN" altLang="en-US" sz="2000" b="1" dirty="0">
                  <a:solidFill>
                    <a:srgbClr val="2224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：</a:t>
              </a:r>
              <a:r>
                <a:rPr lang="en-US" altLang="zh-CN" sz="2000" b="1" dirty="0">
                  <a:solidFill>
                    <a:srgbClr val="2224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summary latency of each layer </a:t>
              </a:r>
              <a:r>
                <a:rPr lang="zh-CN" altLang="en-US" sz="2000" b="1" dirty="0">
                  <a:solidFill>
                    <a:srgbClr val="22243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 </a:t>
              </a:r>
              <a:endParaRPr lang="en-US" altLang="zh-CN" sz="2000" b="1" dirty="0">
                <a:solidFill>
                  <a:srgbClr val="22243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4B7FA555-BEA5-4E34-A94C-908E7C0C39A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879614" y="2611042"/>
              <a:ext cx="5552712" cy="998314"/>
            </a:xfrm>
            <a:prstGeom prst="rect">
              <a:avLst/>
            </a:prstGeom>
          </p:spPr>
        </p:pic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F4A0D9-6B44-490E-BB05-91B23EC9DA22}"/>
                </a:ext>
              </a:extLst>
            </p:cNvPr>
            <p:cNvSpPr/>
            <p:nvPr/>
          </p:nvSpPr>
          <p:spPr>
            <a:xfrm>
              <a:off x="4400733" y="3636140"/>
              <a:ext cx="2510473" cy="35176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4167A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Latency of each layer</a:t>
              </a:r>
              <a:endParaRPr lang="zh-CN" altLang="en-US" dirty="0">
                <a:solidFill>
                  <a:srgbClr val="4167AC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7F653009-7E86-4ADC-B80C-6115FEEA7351}"/>
                </a:ext>
              </a:extLst>
            </p:cNvPr>
            <p:cNvCxnSpPr>
              <a:cxnSpLocks/>
            </p:cNvCxnSpPr>
            <p:nvPr/>
          </p:nvCxnSpPr>
          <p:spPr>
            <a:xfrm>
              <a:off x="5486400" y="3352800"/>
              <a:ext cx="0" cy="355326"/>
            </a:xfrm>
            <a:prstGeom prst="straightConnector1">
              <a:avLst/>
            </a:prstGeom>
            <a:ln w="19050">
              <a:solidFill>
                <a:srgbClr val="41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36570C09-B762-4180-95E1-FD7EFAC5D83B}"/>
                </a:ext>
              </a:extLst>
            </p:cNvPr>
            <p:cNvSpPr/>
            <p:nvPr/>
          </p:nvSpPr>
          <p:spPr>
            <a:xfrm>
              <a:off x="4946400" y="2884800"/>
              <a:ext cx="1045882" cy="468000"/>
            </a:xfrm>
            <a:prstGeom prst="rect">
              <a:avLst/>
            </a:prstGeom>
            <a:noFill/>
            <a:ln w="19050">
              <a:solidFill>
                <a:srgbClr val="41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62D6C61-3B67-4BDE-9DC5-F3E2329C294E}"/>
              </a:ext>
            </a:extLst>
          </p:cNvPr>
          <p:cNvGrpSpPr/>
          <p:nvPr/>
        </p:nvGrpSpPr>
        <p:grpSpPr>
          <a:xfrm>
            <a:off x="642191" y="4267682"/>
            <a:ext cx="8349409" cy="2056918"/>
            <a:chOff x="642191" y="4267682"/>
            <a:chExt cx="8349409" cy="2056918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729A70D-126E-4921-993A-B0C2B3AE8387}"/>
                </a:ext>
              </a:extLst>
            </p:cNvPr>
            <p:cNvGrpSpPr/>
            <p:nvPr/>
          </p:nvGrpSpPr>
          <p:grpSpPr>
            <a:xfrm>
              <a:off x="642191" y="4267682"/>
              <a:ext cx="8349409" cy="2056918"/>
              <a:chOff x="1143000" y="4230030"/>
              <a:chExt cx="8349409" cy="2056918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82B51754-B399-42CA-B2A7-7B3EA0B1A691}"/>
                  </a:ext>
                </a:extLst>
              </p:cNvPr>
              <p:cNvSpPr/>
              <p:nvPr/>
            </p:nvSpPr>
            <p:spPr>
              <a:xfrm>
                <a:off x="1143000" y="4230030"/>
                <a:ext cx="7303410" cy="4996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628650" lvl="1" indent="-171450">
                  <a:lnSpc>
                    <a:spcPct val="150000"/>
                  </a:lnSpc>
                  <a:buClr>
                    <a:srgbClr val="223764"/>
                  </a:buClr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222434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Storage cost: incremental storage of unique layers</a:t>
                </a:r>
              </a:p>
            </p:txBody>
          </p:sp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F309F336-1CE7-4148-AB18-6BF99F4F8B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304223" y="4689850"/>
                <a:ext cx="6188186" cy="998315"/>
              </a:xfrm>
              <a:prstGeom prst="rect">
                <a:avLst/>
              </a:prstGeom>
            </p:spPr>
          </p:pic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265D8AF8-1F2D-4D77-967A-7828799CF103}"/>
                  </a:ext>
                </a:extLst>
              </p:cNvPr>
              <p:cNvSpPr/>
              <p:nvPr/>
            </p:nvSpPr>
            <p:spPr>
              <a:xfrm>
                <a:off x="6139609" y="5934748"/>
                <a:ext cx="3292586" cy="3517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4167A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Whether the layer is unique</a:t>
                </a:r>
                <a:endParaRPr lang="zh-CN" altLang="en-US" dirty="0">
                  <a:solidFill>
                    <a:srgbClr val="4167A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4B0E9537-4D82-4B88-AD15-4F53F3027C54}"/>
                  </a:ext>
                </a:extLst>
              </p:cNvPr>
              <p:cNvSpPr/>
              <p:nvPr/>
            </p:nvSpPr>
            <p:spPr>
              <a:xfrm>
                <a:off x="4768009" y="5935185"/>
                <a:ext cx="1265293" cy="351763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rgbClr val="4167AC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Layer size</a:t>
                </a:r>
                <a:endParaRPr lang="zh-CN" altLang="en-US" dirty="0">
                  <a:solidFill>
                    <a:srgbClr val="4167AC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22" name="直接箭头连接符 21">
              <a:extLst>
                <a:ext uri="{FF2B5EF4-FFF2-40B4-BE49-F238E27FC236}">
                  <a16:creationId xmlns:a16="http://schemas.microsoft.com/office/drawing/2014/main" id="{852EC24D-5A7F-4E0A-8AA7-5FBD35AFAA9F}"/>
                </a:ext>
              </a:extLst>
            </p:cNvPr>
            <p:cNvCxnSpPr>
              <a:cxnSpLocks/>
            </p:cNvCxnSpPr>
            <p:nvPr/>
          </p:nvCxnSpPr>
          <p:spPr>
            <a:xfrm>
              <a:off x="7188411" y="5699420"/>
              <a:ext cx="0" cy="355326"/>
            </a:xfrm>
            <a:prstGeom prst="straightConnector1">
              <a:avLst/>
            </a:prstGeom>
            <a:ln w="19050">
              <a:solidFill>
                <a:srgbClr val="41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2">
              <a:extLst>
                <a:ext uri="{FF2B5EF4-FFF2-40B4-BE49-F238E27FC236}">
                  <a16:creationId xmlns:a16="http://schemas.microsoft.com/office/drawing/2014/main" id="{D046E3AF-69EE-4F62-AA15-D36484CE44EB}"/>
                </a:ext>
              </a:extLst>
            </p:cNvPr>
            <p:cNvCxnSpPr>
              <a:cxnSpLocks/>
            </p:cNvCxnSpPr>
            <p:nvPr/>
          </p:nvCxnSpPr>
          <p:spPr>
            <a:xfrm>
              <a:off x="4946400" y="5461137"/>
              <a:ext cx="0" cy="593609"/>
            </a:xfrm>
            <a:prstGeom prst="straightConnector1">
              <a:avLst/>
            </a:prstGeom>
            <a:ln w="19050">
              <a:solidFill>
                <a:srgbClr val="4167A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07A5126-6722-4985-B757-DE754B4C4F2F}"/>
                </a:ext>
              </a:extLst>
            </p:cNvPr>
            <p:cNvSpPr/>
            <p:nvPr/>
          </p:nvSpPr>
          <p:spPr>
            <a:xfrm>
              <a:off x="4449600" y="4991297"/>
              <a:ext cx="1045882" cy="468000"/>
            </a:xfrm>
            <a:prstGeom prst="rect">
              <a:avLst/>
            </a:prstGeom>
            <a:noFill/>
            <a:ln w="19050">
              <a:solidFill>
                <a:srgbClr val="41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39FA62D-F4D7-4CED-918D-61AC2F8E4A88}"/>
                </a:ext>
              </a:extLst>
            </p:cNvPr>
            <p:cNvSpPr/>
            <p:nvPr/>
          </p:nvSpPr>
          <p:spPr>
            <a:xfrm>
              <a:off x="5616000" y="4960800"/>
              <a:ext cx="3122329" cy="738620"/>
            </a:xfrm>
            <a:prstGeom prst="rect">
              <a:avLst/>
            </a:prstGeom>
            <a:noFill/>
            <a:ln w="19050">
              <a:solidFill>
                <a:srgbClr val="4167A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DFD41C1-A5F9-4701-9A4B-87FEFCA598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2444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21"/>
    </mc:Choice>
    <mc:Fallback xmlns="">
      <p:transition spd="slow" advTm="21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899999" y="1080000"/>
            <a:ext cx="11292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files have dependency.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(Such as b.txt (modified) and b.txt.)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86DF3666-F353-48DB-A54B-E9685F128E48}"/>
              </a:ext>
            </a:extLst>
          </p:cNvPr>
          <p:cNvSpPr txBox="1"/>
          <p:nvPr/>
        </p:nvSpPr>
        <p:spPr>
          <a:xfrm>
            <a:off x="360000" y="360000"/>
            <a:ext cx="44281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Challenge#2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915CFA6-4183-4C27-8C46-EBF848274F68}"/>
              </a:ext>
            </a:extLst>
          </p:cNvPr>
          <p:cNvSpPr txBox="1"/>
          <p:nvPr/>
        </p:nvSpPr>
        <p:spPr>
          <a:xfrm>
            <a:off x="899998" y="1532178"/>
            <a:ext cx="10911001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File location and layer order affect the mount view of image and make it invalid. 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A42DD343-14E8-4130-9B2E-EE213F236C0E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12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AABE294-958C-448B-BA95-893511029FE1}"/>
              </a:ext>
            </a:extLst>
          </p:cNvPr>
          <p:cNvGrpSpPr/>
          <p:nvPr/>
        </p:nvGrpSpPr>
        <p:grpSpPr>
          <a:xfrm>
            <a:off x="1132455" y="2373942"/>
            <a:ext cx="4024293" cy="2700000"/>
            <a:chOff x="1132455" y="2373942"/>
            <a:chExt cx="4024293" cy="2700000"/>
          </a:xfrm>
        </p:grpSpPr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53C83363-94F1-4097-A7E5-BB6607E1C8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33235" y="2373942"/>
              <a:ext cx="2723513" cy="2700000"/>
            </a:xfrm>
            <a:prstGeom prst="rect">
              <a:avLst/>
            </a:prstGeom>
          </p:spPr>
        </p:pic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8BB9209B-8EF9-4D3E-8A50-61CAD1D4D83B}"/>
                </a:ext>
              </a:extLst>
            </p:cNvPr>
            <p:cNvSpPr txBox="1"/>
            <p:nvPr/>
          </p:nvSpPr>
          <p:spPr>
            <a:xfrm>
              <a:off x="1196175" y="2373942"/>
              <a:ext cx="994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2237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Mount view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AB188E51-4E95-4087-A022-52856C3603D4}"/>
                </a:ext>
              </a:extLst>
            </p:cNvPr>
            <p:cNvSpPr txBox="1"/>
            <p:nvPr/>
          </p:nvSpPr>
          <p:spPr>
            <a:xfrm>
              <a:off x="1132455" y="3566093"/>
              <a:ext cx="9948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2237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 layers</a:t>
              </a:r>
              <a:endParaRPr lang="zh-CN" altLang="en-US" b="1" dirty="0">
                <a:solidFill>
                  <a:srgbClr val="22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左大括号 50">
              <a:extLst>
                <a:ext uri="{FF2B5EF4-FFF2-40B4-BE49-F238E27FC236}">
                  <a16:creationId xmlns:a16="http://schemas.microsoft.com/office/drawing/2014/main" id="{7D7CFA3D-2013-4F7B-84B1-51C3BE262A21}"/>
                </a:ext>
              </a:extLst>
            </p:cNvPr>
            <p:cNvSpPr/>
            <p:nvPr/>
          </p:nvSpPr>
          <p:spPr>
            <a:xfrm>
              <a:off x="2093111" y="3038075"/>
              <a:ext cx="214787" cy="1991125"/>
            </a:xfrm>
            <a:prstGeom prst="leftBrace">
              <a:avLst/>
            </a:prstGeom>
            <a:ln w="28575">
              <a:solidFill>
                <a:srgbClr val="22386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0F260E5-D35C-4BA3-B182-0A486172E1BE}"/>
              </a:ext>
            </a:extLst>
          </p:cNvPr>
          <p:cNvGrpSpPr/>
          <p:nvPr/>
        </p:nvGrpSpPr>
        <p:grpSpPr>
          <a:xfrm>
            <a:off x="4314625" y="2376316"/>
            <a:ext cx="5872569" cy="2700000"/>
            <a:chOff x="4314625" y="2376316"/>
            <a:chExt cx="5872569" cy="270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62582F3-5B75-491B-8324-32909CDEA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467600" y="2376316"/>
              <a:ext cx="2719594" cy="2700000"/>
            </a:xfrm>
            <a:prstGeom prst="rect">
              <a:avLst/>
            </a:prstGeom>
          </p:spPr>
        </p:pic>
        <p:sp>
          <p:nvSpPr>
            <p:cNvPr id="3" name="不等号 2">
              <a:extLst>
                <a:ext uri="{FF2B5EF4-FFF2-40B4-BE49-F238E27FC236}">
                  <a16:creationId xmlns:a16="http://schemas.microsoft.com/office/drawing/2014/main" id="{20B26499-5F8C-40E0-ABF1-D6688292C489}"/>
                </a:ext>
              </a:extLst>
            </p:cNvPr>
            <p:cNvSpPr/>
            <p:nvPr/>
          </p:nvSpPr>
          <p:spPr>
            <a:xfrm>
              <a:off x="5572800" y="2409444"/>
              <a:ext cx="1497423" cy="529243"/>
            </a:xfrm>
            <a:prstGeom prst="mathNotEqual">
              <a:avLst>
                <a:gd name="adj1" fmla="val 21463"/>
                <a:gd name="adj2" fmla="val 6600000"/>
                <a:gd name="adj3" fmla="val 1176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tIns="46800"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E7A145BA-C579-4848-ABC9-784A2CE3210F}"/>
                </a:ext>
              </a:extLst>
            </p:cNvPr>
            <p:cNvCxnSpPr>
              <a:cxnSpLocks/>
            </p:cNvCxnSpPr>
            <p:nvPr/>
          </p:nvCxnSpPr>
          <p:spPr>
            <a:xfrm>
              <a:off x="4314625" y="3329420"/>
              <a:ext cx="3610175" cy="623910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C1019459-91B9-4C6C-9679-CBE0A8F2A48B}"/>
                </a:ext>
              </a:extLst>
            </p:cNvPr>
            <p:cNvSpPr txBox="1"/>
            <p:nvPr/>
          </p:nvSpPr>
          <p:spPr>
            <a:xfrm>
              <a:off x="4644071" y="3913063"/>
              <a:ext cx="3332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rgbClr val="223763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 Regrouping</a:t>
              </a:r>
              <a:endParaRPr lang="zh-CN" altLang="en-US" b="1" dirty="0">
                <a:solidFill>
                  <a:srgbClr val="22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8FDAEB71-1039-408D-97BA-75416A7EE68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4625" y="3338637"/>
              <a:ext cx="3610175" cy="623763"/>
            </a:xfrm>
            <a:prstGeom prst="straightConnector1">
              <a:avLst/>
            </a:prstGeom>
            <a:ln w="254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思想气泡: 云 15">
            <a:extLst>
              <a:ext uri="{FF2B5EF4-FFF2-40B4-BE49-F238E27FC236}">
                <a16:creationId xmlns:a16="http://schemas.microsoft.com/office/drawing/2014/main" id="{105FB7D9-A115-4EB2-BCD8-238DFA00AD84}"/>
              </a:ext>
            </a:extLst>
          </p:cNvPr>
          <p:cNvSpPr/>
          <p:nvPr/>
        </p:nvSpPr>
        <p:spPr>
          <a:xfrm>
            <a:off x="1811547" y="5344002"/>
            <a:ext cx="4097644" cy="1214672"/>
          </a:xfrm>
          <a:prstGeom prst="cloudCallout">
            <a:avLst>
              <a:gd name="adj1" fmla="val 66405"/>
              <a:gd name="adj2" fmla="val -76463"/>
            </a:avLst>
          </a:prstGeom>
          <a:solidFill>
            <a:srgbClr val="DBE3F3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to guarantee the image validity?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11C273F6-2128-473A-B766-6C164AE2DE0D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184CAC7B-3743-42D1-9A5A-2CD3582AECB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64284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53"/>
    </mc:Choice>
    <mc:Fallback xmlns="">
      <p:transition spd="slow" advTm="25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  <p:bldP spid="4" grpId="0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B679DFFC-FB17-4EE3-ACA5-B3FE07D256D4}"/>
              </a:ext>
            </a:extLst>
          </p:cNvPr>
          <p:cNvSpPr txBox="1"/>
          <p:nvPr/>
        </p:nvSpPr>
        <p:spPr>
          <a:xfrm>
            <a:off x="360000" y="360003"/>
            <a:ext cx="72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Commutativity Model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9FE335BE-CB30-4F7E-8637-52D80403133B}"/>
              </a:ext>
            </a:extLst>
          </p:cNvPr>
          <p:cNvGrpSpPr/>
          <p:nvPr/>
        </p:nvGrpSpPr>
        <p:grpSpPr>
          <a:xfrm>
            <a:off x="6561015" y="2610382"/>
            <a:ext cx="4329112" cy="1573384"/>
            <a:chOff x="6620126" y="2803701"/>
            <a:chExt cx="4329112" cy="1573384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1F7ADB1-7176-4F47-AB2B-EE8977B8D707}"/>
                </a:ext>
              </a:extLst>
            </p:cNvPr>
            <p:cNvSpPr txBox="1"/>
            <p:nvPr/>
          </p:nvSpPr>
          <p:spPr>
            <a:xfrm>
              <a:off x="8069350" y="2803701"/>
              <a:ext cx="1006301" cy="4001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sz="2000" b="1" dirty="0"/>
                <a:t>Image </a:t>
              </a:r>
              <a:endParaRPr lang="zh-CN" altLang="en-US" sz="2000" b="1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6D0AEDFE-A9DC-4D11-831F-DAFE4A47F589}"/>
                </a:ext>
              </a:extLst>
            </p:cNvPr>
            <p:cNvSpPr/>
            <p:nvPr/>
          </p:nvSpPr>
          <p:spPr>
            <a:xfrm>
              <a:off x="6620126" y="2836558"/>
              <a:ext cx="4329112" cy="15405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 anchorCtr="0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E6DDCFD-047E-4F5E-99E5-C235E893B3B5}"/>
                </a:ext>
              </a:extLst>
            </p:cNvPr>
            <p:cNvCxnSpPr>
              <a:cxnSpLocks/>
            </p:cNvCxnSpPr>
            <p:nvPr/>
          </p:nvCxnSpPr>
          <p:spPr>
            <a:xfrm>
              <a:off x="6630684" y="3225139"/>
              <a:ext cx="4313618" cy="0"/>
            </a:xfrm>
            <a:prstGeom prst="line">
              <a:avLst/>
            </a:prstGeom>
            <a:noFill/>
            <a:ln w="28575">
              <a:solidFill>
                <a:srgbClr val="7B7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7A54AA94-204C-476E-8C74-D95D36CA429C}"/>
                </a:ext>
              </a:extLst>
            </p:cNvPr>
            <p:cNvCxnSpPr>
              <a:cxnSpLocks/>
            </p:cNvCxnSpPr>
            <p:nvPr/>
          </p:nvCxnSpPr>
          <p:spPr>
            <a:xfrm>
              <a:off x="6630684" y="3606822"/>
              <a:ext cx="4313618" cy="0"/>
            </a:xfrm>
            <a:prstGeom prst="line">
              <a:avLst/>
            </a:prstGeom>
            <a:noFill/>
            <a:ln w="28575">
              <a:solidFill>
                <a:srgbClr val="7B7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8BFB888F-7FBB-4E6D-BBF3-58A8402AFCCD}"/>
                </a:ext>
              </a:extLst>
            </p:cNvPr>
            <p:cNvCxnSpPr>
              <a:cxnSpLocks/>
            </p:cNvCxnSpPr>
            <p:nvPr/>
          </p:nvCxnSpPr>
          <p:spPr>
            <a:xfrm>
              <a:off x="6630684" y="3988505"/>
              <a:ext cx="4313618" cy="0"/>
            </a:xfrm>
            <a:prstGeom prst="line">
              <a:avLst/>
            </a:prstGeom>
            <a:noFill/>
            <a:ln w="28575">
              <a:solidFill>
                <a:srgbClr val="7B785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32CCE3FD-6F5B-47D1-B8B3-CCC99E754E2E}"/>
                </a:ext>
              </a:extLst>
            </p:cNvPr>
            <p:cNvSpPr txBox="1"/>
            <p:nvPr/>
          </p:nvSpPr>
          <p:spPr>
            <a:xfrm>
              <a:off x="6645676" y="3208931"/>
              <a:ext cx="4233835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dirty="0"/>
                <a:t>Layer3: c.txt, b’.txt (modified on b.txt), …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6C752191-3D35-4140-88D1-7ACCF2B437F7}"/>
                </a:ext>
              </a:extLst>
            </p:cNvPr>
            <p:cNvSpPr txBox="1"/>
            <p:nvPr/>
          </p:nvSpPr>
          <p:spPr>
            <a:xfrm>
              <a:off x="6645676" y="3590615"/>
              <a:ext cx="4097560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dirty="0"/>
                <a:t>Layer2: b.txt, …</a:t>
              </a:r>
              <a:endParaRPr lang="zh-CN" altLang="en-US" dirty="0"/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018C235-39EF-4FB4-BE0E-170BE9C71C06}"/>
                </a:ext>
              </a:extLst>
            </p:cNvPr>
            <p:cNvSpPr txBox="1"/>
            <p:nvPr/>
          </p:nvSpPr>
          <p:spPr>
            <a:xfrm>
              <a:off x="6645676" y="3972298"/>
              <a:ext cx="4018849" cy="369332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lstStyle/>
            <a:p>
              <a:r>
                <a:rPr lang="en-US" altLang="zh-CN" dirty="0"/>
                <a:t>Layer1: a.txt, …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B8C0B5-B58A-457F-ACFA-1F932F0F20CF}"/>
                  </a:ext>
                </a:extLst>
              </p:cNvPr>
              <p:cNvSpPr txBox="1"/>
              <p:nvPr/>
            </p:nvSpPr>
            <p:spPr>
              <a:xfrm>
                <a:off x="6279369" y="4132854"/>
                <a:ext cx="5055723" cy="2263120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E.g.: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 b.txt and b’.txt 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noncommutative: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 relative position of b.txt and b’.txt: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en-US" altLang="zh-CN" dirty="0"/>
                  <a:t>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dirty="0"/>
                  <a:t>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=−1.</m:t>
                    </m:r>
                  </m:oMath>
                </a14:m>
                <a:r>
                  <a:rPr lang="en-US" altLang="zh-CN" dirty="0"/>
                  <a:t> The file b’.txt must be in the upper layer to the file b.txt.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6B8C0B5-B58A-457F-ACFA-1F932F0F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9369" y="4132854"/>
                <a:ext cx="5055723" cy="2263120"/>
              </a:xfrm>
              <a:prstGeom prst="rect">
                <a:avLst/>
              </a:prstGeom>
              <a:blipFill>
                <a:blip r:embed="rId6"/>
                <a:stretch>
                  <a:fillRect l="-965" r="-1809" b="-40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4AF207A7-6AE0-48D1-8E34-36F8AC314440}"/>
              </a:ext>
            </a:extLst>
          </p:cNvPr>
          <p:cNvGrpSpPr/>
          <p:nvPr/>
        </p:nvGrpSpPr>
        <p:grpSpPr>
          <a:xfrm>
            <a:off x="824209" y="3296895"/>
            <a:ext cx="4874410" cy="2451270"/>
            <a:chOff x="5459690" y="2580205"/>
            <a:chExt cx="4874410" cy="24512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流程图: 过程 22">
                  <a:extLst>
                    <a:ext uri="{FF2B5EF4-FFF2-40B4-BE49-F238E27FC236}">
                      <a16:creationId xmlns:a16="http://schemas.microsoft.com/office/drawing/2014/main" id="{9721BFF4-97D9-4756-83FE-36A7E09E8779}"/>
                    </a:ext>
                  </a:extLst>
                </p:cNvPr>
                <p:cNvSpPr/>
                <p:nvPr/>
              </p:nvSpPr>
              <p:spPr>
                <a:xfrm>
                  <a:off x="5459690" y="4289769"/>
                  <a:ext cx="1918990" cy="741705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222434"/>
                      </a:solidFill>
                    </a:rPr>
                    <a:t>Relative position of file </a:t>
                  </a:r>
                  <a14:m>
                    <m:oMath xmlns:m="http://schemas.openxmlformats.org/officeDocument/2006/math">
                      <m:r>
                        <a:rPr lang="en-US" altLang="zh-CN">
                          <a:solidFill>
                            <a:srgbClr val="22243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solidFill>
                        <a:srgbClr val="222434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r>
                    <a:rPr lang="en-US" altLang="zh-CN" dirty="0">
                      <a:solidFill>
                        <a:srgbClr val="222434"/>
                      </a:solidFill>
                    </a:rPr>
                    <a:t> </a:t>
                  </a:r>
                  <a:endParaRPr lang="zh-CN" altLang="en-US" dirty="0">
                    <a:solidFill>
                      <a:srgbClr val="222434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流程图: 过程 22">
                  <a:extLst>
                    <a:ext uri="{FF2B5EF4-FFF2-40B4-BE49-F238E27FC236}">
                      <a16:creationId xmlns:a16="http://schemas.microsoft.com/office/drawing/2014/main" id="{9721BFF4-97D9-4756-83FE-36A7E09E87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59690" y="4289769"/>
                  <a:ext cx="1918990" cy="741705"/>
                </a:xfrm>
                <a:prstGeom prst="flowChartProcess">
                  <a:avLst/>
                </a:prstGeom>
                <a:blipFill>
                  <a:blip r:embed="rId7"/>
                  <a:stretch>
                    <a:fillRect b="-819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5" name="流程图: 过程 24">
              <a:extLst>
                <a:ext uri="{FF2B5EF4-FFF2-40B4-BE49-F238E27FC236}">
                  <a16:creationId xmlns:a16="http://schemas.microsoft.com/office/drawing/2014/main" id="{0FFE898A-27FD-47D9-8365-DC95EA5DC118}"/>
                </a:ext>
              </a:extLst>
            </p:cNvPr>
            <p:cNvSpPr/>
            <p:nvPr/>
          </p:nvSpPr>
          <p:spPr>
            <a:xfrm>
              <a:off x="7378680" y="4289770"/>
              <a:ext cx="2299990" cy="741705"/>
            </a:xfrm>
            <a:prstGeom prst="flowChartProcess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222434"/>
                  </a:solidFill>
                </a:rPr>
                <a:t>Relative position after reconstruction </a:t>
              </a:r>
              <a:endParaRPr lang="zh-CN" altLang="en-US" dirty="0">
                <a:solidFill>
                  <a:srgbClr val="22243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流程图: 过程 25">
                  <a:extLst>
                    <a:ext uri="{FF2B5EF4-FFF2-40B4-BE49-F238E27FC236}">
                      <a16:creationId xmlns:a16="http://schemas.microsoft.com/office/drawing/2014/main" id="{F16D5614-FC63-4971-943E-17A59218E925}"/>
                    </a:ext>
                  </a:extLst>
                </p:cNvPr>
                <p:cNvSpPr/>
                <p:nvPr/>
              </p:nvSpPr>
              <p:spPr>
                <a:xfrm>
                  <a:off x="6479833" y="2580205"/>
                  <a:ext cx="1797695" cy="741705"/>
                </a:xfrm>
                <a:prstGeom prst="flowChartProcess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rgbClr val="222434"/>
                      </a:solidFill>
                    </a:rPr>
                    <a:t>Commutativity of file </a:t>
                  </a:r>
                  <a14:m>
                    <m:oMath xmlns:m="http://schemas.openxmlformats.org/officeDocument/2006/math">
                      <m:r>
                        <a:rPr lang="en-US" altLang="zh-CN">
                          <a:solidFill>
                            <a:srgbClr val="222434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a14:m>
                  <a:r>
                    <a:rPr lang="en-US" altLang="zh-CN" dirty="0">
                      <a:solidFill>
                        <a:srgbClr val="222434"/>
                      </a:solidFill>
                    </a:rPr>
                    <a:t> and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i="1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>
                              <a:solidFill>
                                <a:srgbClr val="222434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a14:m>
                  <a:endParaRPr lang="zh-CN" altLang="en-US" dirty="0">
                    <a:solidFill>
                      <a:srgbClr val="222434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流程图: 过程 25">
                  <a:extLst>
                    <a:ext uri="{FF2B5EF4-FFF2-40B4-BE49-F238E27FC236}">
                      <a16:creationId xmlns:a16="http://schemas.microsoft.com/office/drawing/2014/main" id="{F16D5614-FC63-4971-943E-17A59218E9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79833" y="2580205"/>
                  <a:ext cx="1797695" cy="741705"/>
                </a:xfrm>
                <a:prstGeom prst="flowChartProcess">
                  <a:avLst/>
                </a:prstGeom>
                <a:blipFill>
                  <a:blip r:embed="rId8"/>
                  <a:stretch>
                    <a:fillRect b="-737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8874574-2603-4543-BEBE-3C29584FC480}"/>
                    </a:ext>
                  </a:extLst>
                </p:cNvPr>
                <p:cNvSpPr txBox="1"/>
                <p:nvPr/>
              </p:nvSpPr>
              <p:spPr>
                <a:xfrm>
                  <a:off x="5562600" y="3459908"/>
                  <a:ext cx="4771500" cy="58849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r>
                          <a:rPr lang="en-US" altLang="zh-CN" sz="2800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Sup>
                          <m:sSubSupPr>
                            <m:ctrlPr>
                              <a:rPr lang="en-US" altLang="zh-CN" sz="280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  <m:sup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80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oMath>
                    </m:oMathPara>
                  </a14:m>
                  <a:endParaRPr lang="zh-CN" altLang="en-US" sz="2800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58874574-2603-4543-BEBE-3C29584FC4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459908"/>
                  <a:ext cx="4771500" cy="58849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4564365F-FD0D-4CD5-A14F-049CD3AE0F09}"/>
              </a:ext>
            </a:extLst>
          </p:cNvPr>
          <p:cNvSpPr txBox="1"/>
          <p:nvPr/>
        </p:nvSpPr>
        <p:spPr>
          <a:xfrm>
            <a:off x="1264190" y="2731766"/>
            <a:ext cx="37285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Commutativity constraint: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4871F19-0F19-4EB9-801C-A46D0C639A7A}"/>
              </a:ext>
            </a:extLst>
          </p:cNvPr>
          <p:cNvSpPr txBox="1"/>
          <p:nvPr/>
        </p:nvSpPr>
        <p:spPr>
          <a:xfrm>
            <a:off x="900000" y="1080000"/>
            <a:ext cx="10435092" cy="96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If two files have dependency, they are defined as noncommutative. </a:t>
            </a:r>
          </a:p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relative layer position of noncommutative file pairs cannot be changed.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343116D-B76D-44BB-9575-79B839FDADAC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13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C23CFD70-92FE-4E17-A5AC-8FA7B6CBBFFE}"/>
              </a:ext>
            </a:extLst>
          </p:cNvPr>
          <p:cNvCxnSpPr>
            <a:cxnSpLocks/>
          </p:cNvCxnSpPr>
          <p:nvPr/>
        </p:nvCxnSpPr>
        <p:spPr>
          <a:xfrm flipV="1">
            <a:off x="2743200" y="3962400"/>
            <a:ext cx="0" cy="3711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3E2638-ED14-4191-B471-5360A915E0A0}"/>
              </a:ext>
            </a:extLst>
          </p:cNvPr>
          <p:cNvCxnSpPr>
            <a:cxnSpLocks/>
          </p:cNvCxnSpPr>
          <p:nvPr/>
        </p:nvCxnSpPr>
        <p:spPr>
          <a:xfrm>
            <a:off x="3794447" y="4750074"/>
            <a:ext cx="0" cy="35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9818C631-795E-4118-B74E-D995CA3C4791}"/>
              </a:ext>
            </a:extLst>
          </p:cNvPr>
          <p:cNvCxnSpPr>
            <a:cxnSpLocks/>
          </p:cNvCxnSpPr>
          <p:nvPr/>
        </p:nvCxnSpPr>
        <p:spPr>
          <a:xfrm>
            <a:off x="1752600" y="4750074"/>
            <a:ext cx="0" cy="35532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等腰三角形 26">
            <a:extLst>
              <a:ext uri="{FF2B5EF4-FFF2-40B4-BE49-F238E27FC236}">
                <a16:creationId xmlns:a16="http://schemas.microsoft.com/office/drawing/2014/main" id="{7596D6A7-5E17-4B7D-8487-FFEAC241353E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682A4A40-FAF8-4FBD-84CF-013C166EEC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399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1"/>
    </mc:Choice>
    <mc:Fallback xmlns="">
      <p:transition spd="slow" advTm="30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1881239-53F3-4F10-932C-B234E34D04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943" y="2445171"/>
            <a:ext cx="6811780" cy="2431629"/>
          </a:xfrm>
          <a:prstGeom prst="rect">
            <a:avLst/>
          </a:prstGeom>
          <a:solidFill>
            <a:srgbClr val="DDDBCB"/>
          </a:solidFill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0A6B8FE-DCDF-4CFA-ABAB-0EBD5F92EAB7}"/>
              </a:ext>
            </a:extLst>
          </p:cNvPr>
          <p:cNvSpPr txBox="1"/>
          <p:nvPr/>
        </p:nvSpPr>
        <p:spPr>
          <a:xfrm>
            <a:off x="360000" y="360000"/>
            <a:ext cx="563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Formulation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4252D61-B13F-40D9-96DA-E94AE30DA8C1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14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C277CC90-4A51-4590-A23F-637FFE75CC88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F1DE0EE7-0A4F-4187-B01F-9D25542E3D01}"/>
              </a:ext>
            </a:extLst>
          </p:cNvPr>
          <p:cNvCxnSpPr>
            <a:cxnSpLocks/>
          </p:cNvCxnSpPr>
          <p:nvPr/>
        </p:nvCxnSpPr>
        <p:spPr>
          <a:xfrm>
            <a:off x="5867400" y="3389007"/>
            <a:ext cx="1300315" cy="0"/>
          </a:xfrm>
          <a:prstGeom prst="line">
            <a:avLst/>
          </a:prstGeom>
          <a:ln w="28575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D52F523-0EE5-4893-BBE5-44EA79667AF1}"/>
              </a:ext>
            </a:extLst>
          </p:cNvPr>
          <p:cNvGrpSpPr/>
          <p:nvPr/>
        </p:nvGrpSpPr>
        <p:grpSpPr>
          <a:xfrm>
            <a:off x="2851912" y="1816910"/>
            <a:ext cx="8889565" cy="432000"/>
            <a:chOff x="8003193" y="2698528"/>
            <a:chExt cx="5671814" cy="360001"/>
          </a:xfrm>
          <a:solidFill>
            <a:srgbClr val="B0C3E6"/>
          </a:solidFill>
        </p:grpSpPr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0095F7B2-E907-4A70-9CD9-E44A909532AD}"/>
                </a:ext>
              </a:extLst>
            </p:cNvPr>
            <p:cNvSpPr/>
            <p:nvPr/>
          </p:nvSpPr>
          <p:spPr>
            <a:xfrm rot="16200000">
              <a:off x="7895193" y="2806528"/>
              <a:ext cx="360000" cy="144000"/>
            </a:xfrm>
            <a:prstGeom prst="triangle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A2552193-430B-4729-A0CA-1F9C710BF1EE}"/>
                </a:ext>
              </a:extLst>
            </p:cNvPr>
            <p:cNvSpPr/>
            <p:nvPr/>
          </p:nvSpPr>
          <p:spPr>
            <a:xfrm>
              <a:off x="8153399" y="2698529"/>
              <a:ext cx="5521608" cy="360000"/>
            </a:xfrm>
            <a:prstGeom prst="rect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Objective: Minimize the weighted operation cost and storage cost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2144385-4B0D-4A87-91C0-80645D8B894E}"/>
              </a:ext>
            </a:extLst>
          </p:cNvPr>
          <p:cNvGrpSpPr/>
          <p:nvPr/>
        </p:nvGrpSpPr>
        <p:grpSpPr>
          <a:xfrm>
            <a:off x="7055690" y="3173008"/>
            <a:ext cx="4160840" cy="432000"/>
            <a:chOff x="8003193" y="2698527"/>
            <a:chExt cx="2654743" cy="360001"/>
          </a:xfrm>
          <a:solidFill>
            <a:srgbClr val="B0C3E6"/>
          </a:solidFill>
        </p:grpSpPr>
        <p:sp>
          <p:nvSpPr>
            <p:cNvPr id="17" name="等腰三角形 16">
              <a:extLst>
                <a:ext uri="{FF2B5EF4-FFF2-40B4-BE49-F238E27FC236}">
                  <a16:creationId xmlns:a16="http://schemas.microsoft.com/office/drawing/2014/main" id="{D74BC578-A7C3-4802-A17C-94CB5295EAB8}"/>
                </a:ext>
              </a:extLst>
            </p:cNvPr>
            <p:cNvSpPr/>
            <p:nvPr/>
          </p:nvSpPr>
          <p:spPr>
            <a:xfrm rot="16200000">
              <a:off x="7895193" y="2806528"/>
              <a:ext cx="360000" cy="144000"/>
            </a:xfrm>
            <a:prstGeom prst="triangle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C1C6491D-BFD5-4B72-8938-15792684393D}"/>
                </a:ext>
              </a:extLst>
            </p:cNvPr>
            <p:cNvSpPr/>
            <p:nvPr/>
          </p:nvSpPr>
          <p:spPr>
            <a:xfrm>
              <a:off x="8147193" y="2698527"/>
              <a:ext cx="2510743" cy="360000"/>
            </a:xfrm>
            <a:prstGeom prst="rect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Constraint 1: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 consistency 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A25BBA-E000-425B-8BDC-445306016619}"/>
              </a:ext>
            </a:extLst>
          </p:cNvPr>
          <p:cNvGrpSpPr/>
          <p:nvPr/>
        </p:nvGrpSpPr>
        <p:grpSpPr>
          <a:xfrm>
            <a:off x="6651247" y="4719924"/>
            <a:ext cx="4582810" cy="432000"/>
            <a:chOff x="8003193" y="2698528"/>
            <a:chExt cx="3118444" cy="360001"/>
          </a:xfrm>
          <a:solidFill>
            <a:srgbClr val="B0C3E6"/>
          </a:solidFill>
        </p:grpSpPr>
        <p:sp>
          <p:nvSpPr>
            <p:cNvPr id="24" name="等腰三角形 23">
              <a:extLst>
                <a:ext uri="{FF2B5EF4-FFF2-40B4-BE49-F238E27FC236}">
                  <a16:creationId xmlns:a16="http://schemas.microsoft.com/office/drawing/2014/main" id="{B71972B3-9499-4991-871B-0AD7A215F083}"/>
                </a:ext>
              </a:extLst>
            </p:cNvPr>
            <p:cNvSpPr/>
            <p:nvPr/>
          </p:nvSpPr>
          <p:spPr>
            <a:xfrm rot="16200000">
              <a:off x="7895193" y="2806528"/>
              <a:ext cx="360000" cy="144000"/>
            </a:xfrm>
            <a:prstGeom prst="triangle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B837A105-692F-4BBC-8F0B-404726B6536E}"/>
                </a:ext>
              </a:extLst>
            </p:cNvPr>
            <p:cNvSpPr/>
            <p:nvPr/>
          </p:nvSpPr>
          <p:spPr>
            <a:xfrm>
              <a:off x="8153399" y="2698529"/>
              <a:ext cx="2968238" cy="360000"/>
            </a:xfrm>
            <a:prstGeom prst="rect">
              <a:avLst/>
            </a:prstGeom>
            <a:grp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Constraint 2:</a:t>
              </a:r>
              <a:r>
                <a:rPr lang="zh-CN" altLang="en-US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file commutativity</a:t>
              </a:r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7" name="连接符: 肘形 26">
            <a:extLst>
              <a:ext uri="{FF2B5EF4-FFF2-40B4-BE49-F238E27FC236}">
                <a16:creationId xmlns:a16="http://schemas.microsoft.com/office/drawing/2014/main" id="{A9B184B7-311D-494A-B1A9-03E124910DE6}"/>
              </a:ext>
            </a:extLst>
          </p:cNvPr>
          <p:cNvCxnSpPr>
            <a:cxnSpLocks/>
            <a:endCxn id="14" idx="0"/>
          </p:cNvCxnSpPr>
          <p:nvPr/>
        </p:nvCxnSpPr>
        <p:spPr>
          <a:xfrm flipV="1">
            <a:off x="2362200" y="2032909"/>
            <a:ext cx="489712" cy="412264"/>
          </a:xfrm>
          <a:prstGeom prst="bentConnector3">
            <a:avLst>
              <a:gd name="adj1" fmla="val -1647"/>
            </a:avLst>
          </a:prstGeom>
          <a:ln w="28575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3A2ECC61-5A78-401C-BB37-2E18F0CD9D59}"/>
              </a:ext>
            </a:extLst>
          </p:cNvPr>
          <p:cNvCxnSpPr/>
          <p:nvPr/>
        </p:nvCxnSpPr>
        <p:spPr>
          <a:xfrm>
            <a:off x="5127247" y="4584600"/>
            <a:ext cx="1524000" cy="351323"/>
          </a:xfrm>
          <a:prstGeom prst="bentConnector3">
            <a:avLst>
              <a:gd name="adj1" fmla="val -426"/>
            </a:avLst>
          </a:prstGeom>
          <a:ln w="28575">
            <a:solidFill>
              <a:srgbClr val="B0C3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8B1217DB-F106-4CB2-A241-DE075F5AEE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1395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53"/>
    </mc:Choice>
    <mc:Fallback xmlns="">
      <p:transition spd="slow" advTm="15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7EE25C0-6E2A-456F-B945-C40E8AC37CB0}"/>
              </a:ext>
            </a:extLst>
          </p:cNvPr>
          <p:cNvSpPr txBox="1"/>
          <p:nvPr/>
        </p:nvSpPr>
        <p:spPr>
          <a:xfrm>
            <a:off x="360000" y="360000"/>
            <a:ext cx="1169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Similarity-aware Image Reconstruction Algorithm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6F431A75-3AFA-40CF-9AA7-9E2CEDED2C43}"/>
              </a:ext>
            </a:extLst>
          </p:cNvPr>
          <p:cNvSpPr txBox="1"/>
          <p:nvPr/>
        </p:nvSpPr>
        <p:spPr>
          <a:xfrm>
            <a:off x="11520000" y="6120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15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9DA32AD-CD7F-4D83-8995-EECDC4D9B61D}"/>
              </a:ext>
            </a:extLst>
          </p:cNvPr>
          <p:cNvGrpSpPr/>
          <p:nvPr/>
        </p:nvGrpSpPr>
        <p:grpSpPr>
          <a:xfrm>
            <a:off x="4846714" y="3767822"/>
            <a:ext cx="5530472" cy="396000"/>
            <a:chOff x="4846714" y="3767822"/>
            <a:chExt cx="5530472" cy="396000"/>
          </a:xfrm>
        </p:grpSpPr>
        <p:cxnSp>
          <p:nvCxnSpPr>
            <p:cNvPr id="191" name="直接连接符 190">
              <a:extLst>
                <a:ext uri="{FF2B5EF4-FFF2-40B4-BE49-F238E27FC236}">
                  <a16:creationId xmlns:a16="http://schemas.microsoft.com/office/drawing/2014/main" id="{57C4F743-BC6D-4903-84AF-F5B36B3EEC17}"/>
                </a:ext>
              </a:extLst>
            </p:cNvPr>
            <p:cNvCxnSpPr>
              <a:cxnSpLocks/>
              <a:stCxn id="182" idx="3"/>
              <a:endCxn id="220" idx="0"/>
            </p:cNvCxnSpPr>
            <p:nvPr/>
          </p:nvCxnSpPr>
          <p:spPr>
            <a:xfrm>
              <a:off x="4846714" y="3965822"/>
              <a:ext cx="2025272" cy="809"/>
            </a:xfrm>
            <a:prstGeom prst="line">
              <a:avLst/>
            </a:prstGeom>
            <a:ln w="2857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5" name="组合 224">
              <a:extLst>
                <a:ext uri="{FF2B5EF4-FFF2-40B4-BE49-F238E27FC236}">
                  <a16:creationId xmlns:a16="http://schemas.microsoft.com/office/drawing/2014/main" id="{5E02B90E-52D9-477D-A734-18052C97ABDD}"/>
                </a:ext>
              </a:extLst>
            </p:cNvPr>
            <p:cNvGrpSpPr/>
            <p:nvPr/>
          </p:nvGrpSpPr>
          <p:grpSpPr>
            <a:xfrm>
              <a:off x="6871986" y="3767822"/>
              <a:ext cx="3505200" cy="396000"/>
              <a:chOff x="8009400" y="2698529"/>
              <a:chExt cx="3505200" cy="361477"/>
            </a:xfrm>
            <a:solidFill>
              <a:srgbClr val="B0C3E6"/>
            </a:solidFill>
          </p:grpSpPr>
          <p:sp>
            <p:nvSpPr>
              <p:cNvPr id="220" name="等腰三角形 219">
                <a:extLst>
                  <a:ext uri="{FF2B5EF4-FFF2-40B4-BE49-F238E27FC236}">
                    <a16:creationId xmlns:a16="http://schemas.microsoft.com/office/drawing/2014/main" id="{26815F07-31D1-4D11-8039-DC22B6897128}"/>
                  </a:ext>
                </a:extLst>
              </p:cNvPr>
              <p:cNvSpPr/>
              <p:nvPr/>
            </p:nvSpPr>
            <p:spPr>
              <a:xfrm rot="16200000">
                <a:off x="7901400" y="2808006"/>
                <a:ext cx="360000" cy="144000"/>
              </a:xfrm>
              <a:prstGeom prst="triangle">
                <a:avLst/>
              </a:prstGeom>
              <a:grpFill/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1" name="矩形 220">
                <a:extLst>
                  <a:ext uri="{FF2B5EF4-FFF2-40B4-BE49-F238E27FC236}">
                    <a16:creationId xmlns:a16="http://schemas.microsoft.com/office/drawing/2014/main" id="{AE2D9FF3-0CAB-4FC7-A161-EE1287698EE8}"/>
                  </a:ext>
                </a:extLst>
              </p:cNvPr>
              <p:cNvSpPr/>
              <p:nvPr/>
            </p:nvSpPr>
            <p:spPr>
              <a:xfrm>
                <a:off x="8153400" y="2698529"/>
                <a:ext cx="3361200" cy="360000"/>
              </a:xfrm>
              <a:prstGeom prst="rect">
                <a:avLst/>
              </a:prstGeom>
              <a:grpFill/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Regroup files for each layer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5D8A6D5-3CC4-4DD3-8E1E-714B186A839F}"/>
              </a:ext>
            </a:extLst>
          </p:cNvPr>
          <p:cNvGrpSpPr/>
          <p:nvPr/>
        </p:nvGrpSpPr>
        <p:grpSpPr>
          <a:xfrm>
            <a:off x="4846714" y="4423737"/>
            <a:ext cx="7150363" cy="396002"/>
            <a:chOff x="4846715" y="4423737"/>
            <a:chExt cx="7114608" cy="396002"/>
          </a:xfrm>
        </p:grpSpPr>
        <p:grpSp>
          <p:nvGrpSpPr>
            <p:cNvPr id="226" name="组合 225">
              <a:extLst>
                <a:ext uri="{FF2B5EF4-FFF2-40B4-BE49-F238E27FC236}">
                  <a16:creationId xmlns:a16="http://schemas.microsoft.com/office/drawing/2014/main" id="{A39EE984-48C0-41F0-ABFF-CD3DD69B837F}"/>
                </a:ext>
              </a:extLst>
            </p:cNvPr>
            <p:cNvGrpSpPr/>
            <p:nvPr/>
          </p:nvGrpSpPr>
          <p:grpSpPr>
            <a:xfrm>
              <a:off x="6400866" y="4423737"/>
              <a:ext cx="5560457" cy="396002"/>
              <a:chOff x="6926145" y="3702493"/>
              <a:chExt cx="5560457" cy="360002"/>
            </a:xfrm>
          </p:grpSpPr>
          <p:sp>
            <p:nvSpPr>
              <p:cNvPr id="223" name="矩形 222">
                <a:extLst>
                  <a:ext uri="{FF2B5EF4-FFF2-40B4-BE49-F238E27FC236}">
                    <a16:creationId xmlns:a16="http://schemas.microsoft.com/office/drawing/2014/main" id="{DAFF018F-B232-4A7E-9781-2A68C1053B3B}"/>
                  </a:ext>
                </a:extLst>
              </p:cNvPr>
              <p:cNvSpPr/>
              <p:nvPr/>
            </p:nvSpPr>
            <p:spPr>
              <a:xfrm>
                <a:off x="7086602" y="3702495"/>
                <a:ext cx="5400000" cy="360000"/>
              </a:xfrm>
              <a:prstGeom prst="rect">
                <a:avLst/>
              </a:prstGeom>
              <a:solidFill>
                <a:srgbClr val="B0C3E6"/>
              </a:solidFill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Select target layer only within the repository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4" name="等腰三角形 223">
                <a:extLst>
                  <a:ext uri="{FF2B5EF4-FFF2-40B4-BE49-F238E27FC236}">
                    <a16:creationId xmlns:a16="http://schemas.microsoft.com/office/drawing/2014/main" id="{6E43BF22-F54E-450B-AFBA-D2D395E513B1}"/>
                  </a:ext>
                </a:extLst>
              </p:cNvPr>
              <p:cNvSpPr/>
              <p:nvPr/>
            </p:nvSpPr>
            <p:spPr>
              <a:xfrm rot="16200000">
                <a:off x="6818145" y="3810493"/>
                <a:ext cx="360000" cy="144000"/>
              </a:xfrm>
              <a:prstGeom prst="triangle">
                <a:avLst/>
              </a:prstGeom>
              <a:solidFill>
                <a:srgbClr val="B0C3E6"/>
              </a:solidFill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28" name="直接连接符 227">
              <a:extLst>
                <a:ext uri="{FF2B5EF4-FFF2-40B4-BE49-F238E27FC236}">
                  <a16:creationId xmlns:a16="http://schemas.microsoft.com/office/drawing/2014/main" id="{E1594269-6B56-41F8-89EA-06D86D949634}"/>
                </a:ext>
              </a:extLst>
            </p:cNvPr>
            <p:cNvCxnSpPr>
              <a:cxnSpLocks/>
              <a:stCxn id="22" idx="3"/>
              <a:endCxn id="224" idx="0"/>
            </p:cNvCxnSpPr>
            <p:nvPr/>
          </p:nvCxnSpPr>
          <p:spPr>
            <a:xfrm flipV="1">
              <a:off x="4846715" y="4621737"/>
              <a:ext cx="1554151" cy="1"/>
            </a:xfrm>
            <a:prstGeom prst="line">
              <a:avLst/>
            </a:prstGeom>
            <a:ln w="2857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0" name="等腰三角形 229">
            <a:extLst>
              <a:ext uri="{FF2B5EF4-FFF2-40B4-BE49-F238E27FC236}">
                <a16:creationId xmlns:a16="http://schemas.microsoft.com/office/drawing/2014/main" id="{B99571B7-C410-49F9-9ABA-2EF81EB10651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DA68E002-471B-4501-83E7-CD035788E147}"/>
              </a:ext>
            </a:extLst>
          </p:cNvPr>
          <p:cNvGrpSpPr/>
          <p:nvPr/>
        </p:nvGrpSpPr>
        <p:grpSpPr>
          <a:xfrm>
            <a:off x="6508804" y="5029204"/>
            <a:ext cx="5488274" cy="869064"/>
            <a:chOff x="6516928" y="5029200"/>
            <a:chExt cx="5488274" cy="942709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45D28E67-D371-4814-B5C4-5BC628EA8AA5}"/>
                </a:ext>
              </a:extLst>
            </p:cNvPr>
            <p:cNvGrpSpPr/>
            <p:nvPr/>
          </p:nvGrpSpPr>
          <p:grpSpPr>
            <a:xfrm>
              <a:off x="6705600" y="5029200"/>
              <a:ext cx="5299602" cy="859115"/>
              <a:chOff x="6926145" y="3702493"/>
              <a:chExt cx="5299602" cy="360000"/>
            </a:xfrm>
          </p:grpSpPr>
          <p:sp>
            <p:nvSpPr>
              <p:cNvPr id="43" name="矩形 42">
                <a:extLst>
                  <a:ext uri="{FF2B5EF4-FFF2-40B4-BE49-F238E27FC236}">
                    <a16:creationId xmlns:a16="http://schemas.microsoft.com/office/drawing/2014/main" id="{B5F35501-5257-44B8-AF3A-404B82FF48F6}"/>
                  </a:ext>
                </a:extLst>
              </p:cNvPr>
              <p:cNvSpPr/>
              <p:nvPr/>
            </p:nvSpPr>
            <p:spPr>
              <a:xfrm>
                <a:off x="7086602" y="3702493"/>
                <a:ext cx="5139145" cy="360000"/>
              </a:xfrm>
              <a:prstGeom prst="rect">
                <a:avLst/>
              </a:prstGeom>
              <a:solidFill>
                <a:srgbClr val="B0C3E6"/>
              </a:solidFill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Create sharing layer with the identical files from the source layer and the target layer 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等腰三角形 44">
                <a:extLst>
                  <a:ext uri="{FF2B5EF4-FFF2-40B4-BE49-F238E27FC236}">
                    <a16:creationId xmlns:a16="http://schemas.microsoft.com/office/drawing/2014/main" id="{FF6B1A1A-5503-4950-B20D-A8662E057C15}"/>
                  </a:ext>
                </a:extLst>
              </p:cNvPr>
              <p:cNvSpPr/>
              <p:nvPr/>
            </p:nvSpPr>
            <p:spPr>
              <a:xfrm rot="16200000">
                <a:off x="6818145" y="3810493"/>
                <a:ext cx="360000" cy="144000"/>
              </a:xfrm>
              <a:prstGeom prst="triangle">
                <a:avLst/>
              </a:prstGeom>
              <a:solidFill>
                <a:srgbClr val="B0C3E6"/>
              </a:solidFill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0" name="连接符: 肘形 19">
              <a:extLst>
                <a:ext uri="{FF2B5EF4-FFF2-40B4-BE49-F238E27FC236}">
                  <a16:creationId xmlns:a16="http://schemas.microsoft.com/office/drawing/2014/main" id="{5FB79BFD-EE8A-423D-A226-9418E517D8A7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rot="10800000" flipV="1">
              <a:off x="6516928" y="5458757"/>
              <a:ext cx="188673" cy="513152"/>
            </a:xfrm>
            <a:prstGeom prst="bentConnector4">
              <a:avLst>
                <a:gd name="adj1" fmla="val 99706"/>
                <a:gd name="adj2" fmla="val 57610"/>
              </a:avLst>
            </a:prstGeom>
            <a:ln w="28575">
              <a:solidFill>
                <a:srgbClr val="B0C3E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4DA3404D-B079-485A-9DDE-B100D19F87BB}"/>
              </a:ext>
            </a:extLst>
          </p:cNvPr>
          <p:cNvGrpSpPr/>
          <p:nvPr/>
        </p:nvGrpSpPr>
        <p:grpSpPr>
          <a:xfrm>
            <a:off x="5943600" y="3043061"/>
            <a:ext cx="6053478" cy="395996"/>
            <a:chOff x="6421853" y="3767820"/>
            <a:chExt cx="5994133" cy="395996"/>
          </a:xfrm>
        </p:grpSpPr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3963F847-30C5-4833-8349-60C496D582E3}"/>
                </a:ext>
              </a:extLst>
            </p:cNvPr>
            <p:cNvCxnSpPr>
              <a:cxnSpLocks/>
              <a:endCxn id="96" idx="0"/>
            </p:cNvCxnSpPr>
            <p:nvPr/>
          </p:nvCxnSpPr>
          <p:spPr>
            <a:xfrm>
              <a:off x="6421853" y="3966625"/>
              <a:ext cx="450133" cy="0"/>
            </a:xfrm>
            <a:prstGeom prst="line">
              <a:avLst/>
            </a:prstGeom>
            <a:ln w="28575">
              <a:solidFill>
                <a:srgbClr val="8FAAD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组合 93">
              <a:extLst>
                <a:ext uri="{FF2B5EF4-FFF2-40B4-BE49-F238E27FC236}">
                  <a16:creationId xmlns:a16="http://schemas.microsoft.com/office/drawing/2014/main" id="{B9CAE45B-373E-4517-BF4E-AA56045F87B7}"/>
                </a:ext>
              </a:extLst>
            </p:cNvPr>
            <p:cNvGrpSpPr/>
            <p:nvPr/>
          </p:nvGrpSpPr>
          <p:grpSpPr>
            <a:xfrm>
              <a:off x="6871986" y="3767820"/>
              <a:ext cx="5544000" cy="395996"/>
              <a:chOff x="8009400" y="2698532"/>
              <a:chExt cx="5544000" cy="361474"/>
            </a:xfrm>
            <a:solidFill>
              <a:srgbClr val="B0C3E6"/>
            </a:solidFill>
          </p:grpSpPr>
          <p:sp>
            <p:nvSpPr>
              <p:cNvPr id="96" name="等腰三角形 95">
                <a:extLst>
                  <a:ext uri="{FF2B5EF4-FFF2-40B4-BE49-F238E27FC236}">
                    <a16:creationId xmlns:a16="http://schemas.microsoft.com/office/drawing/2014/main" id="{F5D0A0CC-3484-43E0-8EA0-27DB68620402}"/>
                  </a:ext>
                </a:extLst>
              </p:cNvPr>
              <p:cNvSpPr/>
              <p:nvPr/>
            </p:nvSpPr>
            <p:spPr>
              <a:xfrm rot="16200000">
                <a:off x="7901400" y="2808006"/>
                <a:ext cx="360000" cy="144000"/>
              </a:xfrm>
              <a:prstGeom prst="triangle">
                <a:avLst/>
              </a:prstGeom>
              <a:grpFill/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7" name="矩形 96">
                <a:extLst>
                  <a:ext uri="{FF2B5EF4-FFF2-40B4-BE49-F238E27FC236}">
                    <a16:creationId xmlns:a16="http://schemas.microsoft.com/office/drawing/2014/main" id="{2621D262-F248-4A74-A153-7EA49D27DB3D}"/>
                  </a:ext>
                </a:extLst>
              </p:cNvPr>
              <p:cNvSpPr/>
              <p:nvPr/>
            </p:nvSpPr>
            <p:spPr>
              <a:xfrm>
                <a:off x="8153400" y="2698532"/>
                <a:ext cx="5400000" cy="360000"/>
              </a:xfrm>
              <a:prstGeom prst="rect">
                <a:avLst/>
              </a:prstGeom>
              <a:grpFill/>
              <a:ln>
                <a:solidFill>
                  <a:srgbClr val="B0C3E6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Output metadata of the reconstructed image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C4EBCF69-CA94-431F-8B8E-AA659A554DFC}"/>
              </a:ext>
            </a:extLst>
          </p:cNvPr>
          <p:cNvGrpSpPr/>
          <p:nvPr/>
        </p:nvGrpSpPr>
        <p:grpSpPr>
          <a:xfrm>
            <a:off x="360000" y="1121438"/>
            <a:ext cx="6764683" cy="5431762"/>
            <a:chOff x="360000" y="1121438"/>
            <a:chExt cx="6764683" cy="5431762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EE7F90D-31FA-401C-919C-9F0B49B09E86}"/>
                </a:ext>
              </a:extLst>
            </p:cNvPr>
            <p:cNvSpPr/>
            <p:nvPr/>
          </p:nvSpPr>
          <p:spPr>
            <a:xfrm>
              <a:off x="360000" y="5888314"/>
              <a:ext cx="1329734" cy="6257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Keep layer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 unchanged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2C6896F9-9543-415E-8C63-EE4E33E1F3E2}"/>
                </a:ext>
              </a:extLst>
            </p:cNvPr>
            <p:cNvCxnSpPr>
              <a:cxnSpLocks/>
              <a:stCxn id="3" idx="3"/>
              <a:endCxn id="24" idx="1"/>
            </p:cNvCxnSpPr>
            <p:nvPr/>
          </p:nvCxnSpPr>
          <p:spPr>
            <a:xfrm flipV="1">
              <a:off x="4778342" y="6201213"/>
              <a:ext cx="585684" cy="16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F2CD1992-396A-4FC4-B985-CD439C29DB9B}"/>
                </a:ext>
              </a:extLst>
            </p:cNvPr>
            <p:cNvCxnSpPr>
              <a:cxnSpLocks/>
              <a:stCxn id="24" idx="0"/>
              <a:endCxn id="21" idx="3"/>
            </p:cNvCxnSpPr>
            <p:nvPr/>
          </p:nvCxnSpPr>
          <p:spPr>
            <a:xfrm rot="16200000" flipV="1">
              <a:off x="3873451" y="3517410"/>
              <a:ext cx="3344167" cy="1397643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>
              <a:extLst>
                <a:ext uri="{FF2B5EF4-FFF2-40B4-BE49-F238E27FC236}">
                  <a16:creationId xmlns:a16="http://schemas.microsoft.com/office/drawing/2014/main" id="{01D8922D-2DC4-4729-862E-50EF1B7FCBD4}"/>
                </a:ext>
              </a:extLst>
            </p:cNvPr>
            <p:cNvCxnSpPr>
              <a:cxnSpLocks/>
              <a:stCxn id="27" idx="3"/>
              <a:endCxn id="18" idx="1"/>
            </p:cNvCxnSpPr>
            <p:nvPr/>
          </p:nvCxnSpPr>
          <p:spPr>
            <a:xfrm>
              <a:off x="5016987" y="3238481"/>
              <a:ext cx="317012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连接符: 肘形 90">
              <a:extLst>
                <a:ext uri="{FF2B5EF4-FFF2-40B4-BE49-F238E27FC236}">
                  <a16:creationId xmlns:a16="http://schemas.microsoft.com/office/drawing/2014/main" id="{40E46B9F-4C9E-4E72-A57B-2A0ECE9D9733}"/>
                </a:ext>
              </a:extLst>
            </p:cNvPr>
            <p:cNvCxnSpPr>
              <a:cxnSpLocks/>
              <a:stCxn id="25" idx="0"/>
              <a:endCxn id="21" idx="1"/>
            </p:cNvCxnSpPr>
            <p:nvPr/>
          </p:nvCxnSpPr>
          <p:spPr>
            <a:xfrm rot="5400000" flipH="1" flipV="1">
              <a:off x="-141233" y="3710248"/>
              <a:ext cx="3344166" cy="1011967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流程图: 决策 2">
                  <a:extLst>
                    <a:ext uri="{FF2B5EF4-FFF2-40B4-BE49-F238E27FC236}">
                      <a16:creationId xmlns:a16="http://schemas.microsoft.com/office/drawing/2014/main" id="{E5449C5E-A8D8-4EE2-BAF5-9D81CD61C196}"/>
                    </a:ext>
                  </a:extLst>
                </p:cNvPr>
                <p:cNvSpPr/>
                <p:nvPr/>
              </p:nvSpPr>
              <p:spPr>
                <a:xfrm>
                  <a:off x="2125536" y="5852591"/>
                  <a:ext cx="2652806" cy="700609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𝑜𝑠𝑡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</a:rPr>
                    <a:t> decreases?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流程图: 决策 2">
                  <a:extLst>
                    <a:ext uri="{FF2B5EF4-FFF2-40B4-BE49-F238E27FC236}">
                      <a16:creationId xmlns:a16="http://schemas.microsoft.com/office/drawing/2014/main" id="{E5449C5E-A8D8-4EE2-BAF5-9D81CD61C1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5536" y="5852591"/>
                  <a:ext cx="2652806" cy="700609"/>
                </a:xfrm>
                <a:prstGeom prst="flowChartDecision">
                  <a:avLst/>
                </a:prstGeom>
                <a:blipFill>
                  <a:blip r:embed="rId6"/>
                  <a:stretch>
                    <a:fillRect b="-7563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05F5A13-396E-45AE-A887-76AD6F157101}"/>
                    </a:ext>
                  </a:extLst>
                </p:cNvPr>
                <p:cNvSpPr/>
                <p:nvPr/>
              </p:nvSpPr>
              <p:spPr>
                <a:xfrm>
                  <a:off x="2029536" y="1750635"/>
                  <a:ext cx="2817176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Compute the current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a14:m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005F5A13-396E-45AE-A887-76AD6F1571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29536" y="1750635"/>
                  <a:ext cx="2817176" cy="360000"/>
                </a:xfrm>
                <a:prstGeom prst="rect">
                  <a:avLst/>
                </a:prstGeom>
                <a:blipFill>
                  <a:blip r:embed="rId7"/>
                  <a:stretch>
                    <a:fillRect t="-6349" b="-238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9EE26FB5-E183-4648-84B0-8B9FA8BCDA9D}"/>
                </a:ext>
              </a:extLst>
            </p:cNvPr>
            <p:cNvSpPr/>
            <p:nvPr/>
          </p:nvSpPr>
          <p:spPr>
            <a:xfrm>
              <a:off x="2036834" y="2364148"/>
              <a:ext cx="2809878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Compute the similarity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D66E1D26-A7ED-46E8-BC25-CDD2178685C5}"/>
                </a:ext>
              </a:extLst>
            </p:cNvPr>
            <p:cNvSpPr/>
            <p:nvPr/>
          </p:nvSpPr>
          <p:spPr>
            <a:xfrm>
              <a:off x="2051429" y="4441738"/>
              <a:ext cx="2795286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Choose the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target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layer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6CF6E35-8A12-4CAA-85CD-DCF7662962A0}"/>
                    </a:ext>
                  </a:extLst>
                </p:cNvPr>
                <p:cNvSpPr/>
                <p:nvPr/>
              </p:nvSpPr>
              <p:spPr>
                <a:xfrm>
                  <a:off x="1436758" y="5085102"/>
                  <a:ext cx="4018893" cy="360000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Compute the </a:t>
                  </a:r>
                  <a14:m>
                    <m:oMath xmlns:m="http://schemas.openxmlformats.org/officeDocument/2006/math"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𝑐𝑜𝑠𝑡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</a:rPr>
                    <a:t> after reconstruction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A6CF6E35-8A12-4CAA-85CD-DCF7662962A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36758" y="5085102"/>
                  <a:ext cx="4018893" cy="360000"/>
                </a:xfrm>
                <a:prstGeom prst="rect">
                  <a:avLst/>
                </a:prstGeom>
                <a:blipFill>
                  <a:blip r:embed="rId8"/>
                  <a:stretch>
                    <a:fillRect t="-6349" b="-23810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3D5A7E-3610-4232-AABD-4150926DDF8D}"/>
                </a:ext>
              </a:extLst>
            </p:cNvPr>
            <p:cNvSpPr/>
            <p:nvPr/>
          </p:nvSpPr>
          <p:spPr>
            <a:xfrm>
              <a:off x="5364026" y="5888315"/>
              <a:ext cx="1760657" cy="6257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Make layer </a:t>
              </a:r>
            </a:p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reconstruction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流程图: 决策 26">
                  <a:extLst>
                    <a:ext uri="{FF2B5EF4-FFF2-40B4-BE49-F238E27FC236}">
                      <a16:creationId xmlns:a16="http://schemas.microsoft.com/office/drawing/2014/main" id="{E47331C6-8E68-429A-8094-0F85563C8C97}"/>
                    </a:ext>
                  </a:extLst>
                </p:cNvPr>
                <p:cNvSpPr/>
                <p:nvPr/>
              </p:nvSpPr>
              <p:spPr>
                <a:xfrm>
                  <a:off x="1866563" y="2965808"/>
                  <a:ext cx="3150424" cy="545346"/>
                </a:xfrm>
                <a:prstGeom prst="flowChartDecision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>
                      <a:solidFill>
                        <a:schemeClr val="tx1"/>
                      </a:solidFill>
                    </a:rPr>
                    <a:t>If </a:t>
                  </a:r>
                  <a14:m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𝑡𝑒𝑟𝑚𝑖𝑛𝑎𝑡𝑒</m:t>
                      </m:r>
                    </m:oMath>
                  </a14:m>
                  <a:r>
                    <a:rPr lang="en-US" altLang="zh-CN" dirty="0">
                      <a:solidFill>
                        <a:schemeClr val="tx1"/>
                      </a:solidFill>
                    </a:rPr>
                    <a:t>?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流程图: 决策 26">
                  <a:extLst>
                    <a:ext uri="{FF2B5EF4-FFF2-40B4-BE49-F238E27FC236}">
                      <a16:creationId xmlns:a16="http://schemas.microsoft.com/office/drawing/2014/main" id="{E47331C6-8E68-429A-8094-0F85563C8C9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66563" y="2965808"/>
                  <a:ext cx="3150424" cy="545346"/>
                </a:xfrm>
                <a:prstGeom prst="flowChartDecision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04BAE725-2FC7-4492-81CB-108537030ED3}"/>
                </a:ext>
              </a:extLst>
            </p:cNvPr>
            <p:cNvSpPr/>
            <p:nvPr/>
          </p:nvSpPr>
          <p:spPr>
            <a:xfrm>
              <a:off x="5333999" y="3058481"/>
              <a:ext cx="609601" cy="36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end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2F3E364F-31EF-4925-9626-133965137732}"/>
                </a:ext>
              </a:extLst>
            </p:cNvPr>
            <p:cNvSpPr/>
            <p:nvPr/>
          </p:nvSpPr>
          <p:spPr>
            <a:xfrm>
              <a:off x="2295124" y="1121438"/>
              <a:ext cx="2286000" cy="360000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Initialize 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9E7F7FDE-74D8-4BE0-B634-02E250F0923D}"/>
                </a:ext>
              </a:extLst>
            </p:cNvPr>
            <p:cNvCxnSpPr>
              <a:cxnSpLocks/>
              <a:stCxn id="28" idx="2"/>
              <a:endCxn id="4" idx="0"/>
            </p:cNvCxnSpPr>
            <p:nvPr/>
          </p:nvCxnSpPr>
          <p:spPr>
            <a:xfrm>
              <a:off x="3438124" y="1481438"/>
              <a:ext cx="0" cy="269197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>
              <a:extLst>
                <a:ext uri="{FF2B5EF4-FFF2-40B4-BE49-F238E27FC236}">
                  <a16:creationId xmlns:a16="http://schemas.microsoft.com/office/drawing/2014/main" id="{F81D2B8C-25F0-4E35-9FED-115BA7A94D15}"/>
                </a:ext>
              </a:extLst>
            </p:cNvPr>
            <p:cNvCxnSpPr>
              <a:cxnSpLocks/>
              <a:stCxn id="22" idx="2"/>
              <a:endCxn id="23" idx="0"/>
            </p:cNvCxnSpPr>
            <p:nvPr/>
          </p:nvCxnSpPr>
          <p:spPr>
            <a:xfrm flipH="1">
              <a:off x="3446205" y="4801738"/>
              <a:ext cx="2867" cy="283364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箭头连接符 39">
              <a:extLst>
                <a:ext uri="{FF2B5EF4-FFF2-40B4-BE49-F238E27FC236}">
                  <a16:creationId xmlns:a16="http://schemas.microsoft.com/office/drawing/2014/main" id="{81E61731-AD21-44F4-B196-2EA2EC1F0DE4}"/>
                </a:ext>
              </a:extLst>
            </p:cNvPr>
            <p:cNvCxnSpPr>
              <a:cxnSpLocks/>
              <a:stCxn id="23" idx="2"/>
              <a:endCxn id="3" idx="0"/>
            </p:cNvCxnSpPr>
            <p:nvPr/>
          </p:nvCxnSpPr>
          <p:spPr>
            <a:xfrm>
              <a:off x="3446205" y="5445102"/>
              <a:ext cx="5734" cy="407489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66BCDA87-BD00-4D25-862A-721E06247733}"/>
                </a:ext>
              </a:extLst>
            </p:cNvPr>
            <p:cNvCxnSpPr>
              <a:cxnSpLocks/>
              <a:stCxn id="3" idx="1"/>
              <a:endCxn id="25" idx="3"/>
            </p:cNvCxnSpPr>
            <p:nvPr/>
          </p:nvCxnSpPr>
          <p:spPr>
            <a:xfrm flipH="1" flipV="1">
              <a:off x="1689734" y="6201213"/>
              <a:ext cx="435802" cy="1683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283FB7D3-09F8-47F1-B031-B13BFFAA5803}"/>
                </a:ext>
              </a:extLst>
            </p:cNvPr>
            <p:cNvSpPr txBox="1"/>
            <p:nvPr/>
          </p:nvSpPr>
          <p:spPr>
            <a:xfrm>
              <a:off x="3334674" y="3345129"/>
              <a:ext cx="688571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/>
                <a:t>NO</a:t>
              </a:r>
              <a:endParaRPr lang="zh-CN" altLang="en-US" dirty="0"/>
            </a:p>
          </p:txBody>
        </p:sp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DEF65877-C362-4EFF-BA58-8610C6461824}"/>
                </a:ext>
              </a:extLst>
            </p:cNvPr>
            <p:cNvSpPr txBox="1"/>
            <p:nvPr/>
          </p:nvSpPr>
          <p:spPr>
            <a:xfrm>
              <a:off x="4690591" y="5748918"/>
              <a:ext cx="688571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103" name="文本框 102">
              <a:extLst>
                <a:ext uri="{FF2B5EF4-FFF2-40B4-BE49-F238E27FC236}">
                  <a16:creationId xmlns:a16="http://schemas.microsoft.com/office/drawing/2014/main" id="{30AF439C-729F-4733-AB17-6D0229F41CCC}"/>
                </a:ext>
              </a:extLst>
            </p:cNvPr>
            <p:cNvSpPr txBox="1"/>
            <p:nvPr/>
          </p:nvSpPr>
          <p:spPr>
            <a:xfrm>
              <a:off x="4761114" y="2767272"/>
              <a:ext cx="688571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/>
                <a:t>YES</a:t>
              </a:r>
              <a:endParaRPr lang="zh-CN" altLang="en-US" dirty="0"/>
            </a:p>
          </p:txBody>
        </p:sp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197CE878-363B-42AC-B584-AA9086D141F0}"/>
                </a:ext>
              </a:extLst>
            </p:cNvPr>
            <p:cNvSpPr txBox="1"/>
            <p:nvPr/>
          </p:nvSpPr>
          <p:spPr>
            <a:xfrm>
              <a:off x="1615024" y="5736341"/>
              <a:ext cx="688571" cy="4648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dirty="0"/>
                <a:t>NO</a:t>
              </a:r>
              <a:endParaRPr lang="zh-CN" altLang="en-US" dirty="0"/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38B85D3E-1768-4E77-ADCF-31EA2C9001B2}"/>
                </a:ext>
              </a:extLst>
            </p:cNvPr>
            <p:cNvSpPr/>
            <p:nvPr/>
          </p:nvSpPr>
          <p:spPr>
            <a:xfrm>
              <a:off x="2051429" y="3785822"/>
              <a:ext cx="2795285" cy="3600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chemeClr val="tx1"/>
                  </a:solidFill>
                </a:rPr>
                <a:t>Choose the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source</a:t>
              </a:r>
              <a:r>
                <a:rPr lang="zh-CN" altLang="en-US" dirty="0">
                  <a:solidFill>
                    <a:schemeClr val="tx1"/>
                  </a:solidFill>
                </a:rPr>
                <a:t> </a:t>
              </a:r>
              <a:r>
                <a:rPr lang="en-US" altLang="zh-CN" dirty="0">
                  <a:solidFill>
                    <a:schemeClr val="tx1"/>
                  </a:solidFill>
                </a:rPr>
                <a:t>layer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89" name="直接箭头连接符 188">
              <a:extLst>
                <a:ext uri="{FF2B5EF4-FFF2-40B4-BE49-F238E27FC236}">
                  <a16:creationId xmlns:a16="http://schemas.microsoft.com/office/drawing/2014/main" id="{AAF812D0-FE57-44F3-98F2-243BC4915051}"/>
                </a:ext>
              </a:extLst>
            </p:cNvPr>
            <p:cNvCxnSpPr>
              <a:cxnSpLocks/>
              <a:stCxn id="182" idx="2"/>
              <a:endCxn id="22" idx="0"/>
            </p:cNvCxnSpPr>
            <p:nvPr/>
          </p:nvCxnSpPr>
          <p:spPr>
            <a:xfrm>
              <a:off x="3449072" y="4145822"/>
              <a:ext cx="0" cy="29591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箭头连接符 32">
              <a:extLst>
                <a:ext uri="{FF2B5EF4-FFF2-40B4-BE49-F238E27FC236}">
                  <a16:creationId xmlns:a16="http://schemas.microsoft.com/office/drawing/2014/main" id="{B7041683-2448-4E41-8B44-CB14B88F0A05}"/>
                </a:ext>
              </a:extLst>
            </p:cNvPr>
            <p:cNvCxnSpPr>
              <a:stCxn id="4" idx="2"/>
              <a:endCxn id="21" idx="0"/>
            </p:cNvCxnSpPr>
            <p:nvPr/>
          </p:nvCxnSpPr>
          <p:spPr>
            <a:xfrm>
              <a:off x="3438124" y="2110635"/>
              <a:ext cx="3649" cy="253513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直接箭头连接符 35">
              <a:extLst>
                <a:ext uri="{FF2B5EF4-FFF2-40B4-BE49-F238E27FC236}">
                  <a16:creationId xmlns:a16="http://schemas.microsoft.com/office/drawing/2014/main" id="{AD7B76EE-10CC-4133-B8F1-3D1C30244B2D}"/>
                </a:ext>
              </a:extLst>
            </p:cNvPr>
            <p:cNvCxnSpPr>
              <a:stCxn id="21" idx="2"/>
              <a:endCxn id="27" idx="0"/>
            </p:cNvCxnSpPr>
            <p:nvPr/>
          </p:nvCxnSpPr>
          <p:spPr>
            <a:xfrm>
              <a:off x="3441773" y="2724148"/>
              <a:ext cx="2" cy="24166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45">
              <a:extLst>
                <a:ext uri="{FF2B5EF4-FFF2-40B4-BE49-F238E27FC236}">
                  <a16:creationId xmlns:a16="http://schemas.microsoft.com/office/drawing/2014/main" id="{BECE2014-5D42-4FF8-8ECA-8999E5C26945}"/>
                </a:ext>
              </a:extLst>
            </p:cNvPr>
            <p:cNvCxnSpPr>
              <a:endCxn id="182" idx="0"/>
            </p:cNvCxnSpPr>
            <p:nvPr/>
          </p:nvCxnSpPr>
          <p:spPr>
            <a:xfrm>
              <a:off x="3446204" y="3511154"/>
              <a:ext cx="2868" cy="274668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4" name="音频 73">
            <a:hlinkClick r:id="" action="ppaction://media"/>
            <a:extLst>
              <a:ext uri="{FF2B5EF4-FFF2-40B4-BE49-F238E27FC236}">
                <a16:creationId xmlns:a16="http://schemas.microsoft.com/office/drawing/2014/main" id="{682F1242-AC36-4A54-B0D1-3085B10B6BC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01745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30"/>
    </mc:Choice>
    <mc:Fallback xmlns="">
      <p:transition spd="slow" advTm="56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文本框 252"/>
          <p:cNvSpPr txBox="1"/>
          <p:nvPr/>
        </p:nvSpPr>
        <p:spPr>
          <a:xfrm>
            <a:off x="360000" y="360003"/>
            <a:ext cx="533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838200" y="3525582"/>
            <a:ext cx="1054270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Baselines</a:t>
            </a:r>
          </a:p>
          <a:p>
            <a:pPr marL="914400" lvl="1" indent="-457200">
              <a:lnSpc>
                <a:spcPct val="150000"/>
              </a:lnSpc>
              <a:buClr>
                <a:srgbClr val="223764"/>
              </a:buClr>
              <a:buFont typeface="+mj-lt"/>
              <a:buAutoNum type="arabicPeriod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Greedy Offline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Reconstruction Algorithm (GOIRA). </a:t>
            </a:r>
          </a:p>
          <a:p>
            <a:pPr marL="914400" lvl="1" indent="-457200">
              <a:lnSpc>
                <a:spcPct val="150000"/>
              </a:lnSpc>
              <a:buClr>
                <a:srgbClr val="223764"/>
              </a:buClr>
              <a:buFont typeface="+mj-lt"/>
              <a:buAutoNum type="arabicPeriod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Layered Images from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 Hub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(LIDH).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14400" lvl="1" indent="-457200">
              <a:lnSpc>
                <a:spcPct val="150000"/>
              </a:lnSpc>
              <a:buClr>
                <a:srgbClr val="223764"/>
              </a:buClr>
              <a:buFont typeface="+mj-lt"/>
              <a:buAutoNum type="arabicPeriod"/>
            </a:pP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One-File-Per-Layer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(OFPL).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30F4718-2E31-4A20-A8B8-13C75A9B1075}"/>
              </a:ext>
            </a:extLst>
          </p:cNvPr>
          <p:cNvSpPr txBox="1"/>
          <p:nvPr/>
        </p:nvSpPr>
        <p:spPr>
          <a:xfrm>
            <a:off x="11520000" y="6120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16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5E6CC09B-F0B7-49DF-A964-D476D52D7C56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476737C-89A0-429B-B01E-8B8035600C4B}"/>
              </a:ext>
            </a:extLst>
          </p:cNvPr>
          <p:cNvGrpSpPr/>
          <p:nvPr/>
        </p:nvGrpSpPr>
        <p:grpSpPr>
          <a:xfrm>
            <a:off x="899998" y="1295400"/>
            <a:ext cx="11368201" cy="1460577"/>
            <a:chOff x="838199" y="1295400"/>
            <a:chExt cx="11368201" cy="146057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F90BEEB-F6BB-4318-9DCB-B7BFFF1F65B3}"/>
                </a:ext>
              </a:extLst>
            </p:cNvPr>
            <p:cNvSpPr txBox="1"/>
            <p:nvPr/>
          </p:nvSpPr>
          <p:spPr>
            <a:xfrm>
              <a:off x="838199" y="1295400"/>
              <a:ext cx="11368201" cy="14229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 algn="l">
                <a:lnSpc>
                  <a:spcPct val="150000"/>
                </a:lnSpc>
                <a:buClr>
                  <a:srgbClr val="223764"/>
                </a:buClr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Settings</a:t>
              </a:r>
            </a:p>
            <a:p>
              <a:pPr lvl="1">
                <a:lnSpc>
                  <a:spcPct val="150000"/>
                </a:lnSpc>
                <a:buClr>
                  <a:srgbClr val="223764"/>
                </a:buClr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Server: eight core Intel Xeon Processor, 2.5GHz, 11GB RAM</a:t>
              </a:r>
            </a:p>
            <a:p>
              <a:pPr lvl="1">
                <a:lnSpc>
                  <a:spcPct val="150000"/>
                </a:lnSpc>
                <a:buClr>
                  <a:srgbClr val="223764"/>
                </a:buClr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dataset: </a:t>
              </a:r>
              <a:r>
                <a:rPr lang="en-US" altLang="zh-CN" sz="2000" b="1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ImageNET</a:t>
              </a:r>
              <a:endPara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2" name="Picture 4" descr="data, hosting, information, internet, security, server, storage ">
              <a:extLst>
                <a:ext uri="{FF2B5EF4-FFF2-40B4-BE49-F238E27FC236}">
                  <a16:creationId xmlns:a16="http://schemas.microsoft.com/office/drawing/2014/main" id="{D19B29C6-B3E3-476E-8C3A-F60C7276F85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09801" y="1828800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docker, logo, logos ">
              <a:extLst>
                <a:ext uri="{FF2B5EF4-FFF2-40B4-BE49-F238E27FC236}">
                  <a16:creationId xmlns:a16="http://schemas.microsoft.com/office/drawing/2014/main" id="{81C38C04-E3EE-4812-9DD0-1C71DB2873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5001" y="2273577"/>
              <a:ext cx="482400" cy="482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DFEE39D9-E196-4038-A346-6FFC33D2B85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521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65"/>
    </mc:Choice>
    <mc:Fallback xmlns="">
      <p:transition spd="slow" advTm="42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文本框 252"/>
          <p:cNvSpPr txBox="1"/>
          <p:nvPr/>
        </p:nvSpPr>
        <p:spPr>
          <a:xfrm>
            <a:off x="360000" y="360000"/>
            <a:ext cx="906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Storage and Operation Overhead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979714" y="4798874"/>
            <a:ext cx="10713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OFPL: The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layer storage, the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worst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performance in layer number.</a:t>
            </a:r>
          </a:p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GOIRA: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1.3%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saving,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7.3%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increase of layer number.</a:t>
            </a:r>
          </a:p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SOIRA: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storage saving,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single-digit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growth of  layer number.</a:t>
            </a:r>
          </a:p>
          <a:p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347B71C7-9BB8-4212-A599-D3D024C5192D}"/>
              </a:ext>
            </a:extLst>
          </p:cNvPr>
          <p:cNvGrpSpPr>
            <a:grpSpLocks noChangeAspect="1"/>
          </p:cNvGrpSpPr>
          <p:nvPr/>
        </p:nvGrpSpPr>
        <p:grpSpPr>
          <a:xfrm>
            <a:off x="368021" y="1095182"/>
            <a:ext cx="9694351" cy="3600000"/>
            <a:chOff x="1600200" y="2971800"/>
            <a:chExt cx="8848799" cy="32860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8FEE6C1-2817-4464-9EAF-B29631819C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25292"/>
            <a:stretch/>
          </p:blipFill>
          <p:spPr>
            <a:xfrm>
              <a:off x="1600200" y="2971800"/>
              <a:ext cx="8848799" cy="3286004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8FEA35-1C89-4A98-A921-5BCE387D085C}"/>
                </a:ext>
              </a:extLst>
            </p:cNvPr>
            <p:cNvSpPr/>
            <p:nvPr/>
          </p:nvSpPr>
          <p:spPr>
            <a:xfrm>
              <a:off x="5334000" y="3162532"/>
              <a:ext cx="304800" cy="14094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EE8E784-90F9-4C14-A0B6-2E689FC151F9}"/>
                </a:ext>
              </a:extLst>
            </p:cNvPr>
            <p:cNvSpPr/>
            <p:nvPr/>
          </p:nvSpPr>
          <p:spPr>
            <a:xfrm>
              <a:off x="10058400" y="3162532"/>
              <a:ext cx="304800" cy="1409468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DB10C0E7-DDA7-41BA-BFA4-F88ACABA1675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17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A9E93AB1-1A71-48C9-BA46-A5E8C28D3075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45B119E0-B8F1-43F4-A336-89F53F29205B}"/>
              </a:ext>
            </a:extLst>
          </p:cNvPr>
          <p:cNvGrpSpPr/>
          <p:nvPr/>
        </p:nvGrpSpPr>
        <p:grpSpPr>
          <a:xfrm>
            <a:off x="9684324" y="1116535"/>
            <a:ext cx="2009110" cy="538695"/>
            <a:chOff x="6964191" y="1667072"/>
            <a:chExt cx="2009110" cy="53869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5A134F-90B4-4A2A-99F7-C1C16CA05C10}"/>
                </a:ext>
              </a:extLst>
            </p:cNvPr>
            <p:cNvSpPr/>
            <p:nvPr/>
          </p:nvSpPr>
          <p:spPr>
            <a:xfrm>
              <a:off x="6964191" y="1747700"/>
              <a:ext cx="254235" cy="458067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6E5A7BE-D609-4267-87F0-F667DD015FF8}"/>
                </a:ext>
              </a:extLst>
            </p:cNvPr>
            <p:cNvCxnSpPr>
              <a:cxnSpLocks/>
            </p:cNvCxnSpPr>
            <p:nvPr/>
          </p:nvCxnSpPr>
          <p:spPr>
            <a:xfrm>
              <a:off x="7115390" y="1961528"/>
              <a:ext cx="328008" cy="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9A1848A-E723-4873-8938-438093382A10}"/>
                </a:ext>
              </a:extLst>
            </p:cNvPr>
            <p:cNvSpPr txBox="1"/>
            <p:nvPr/>
          </p:nvSpPr>
          <p:spPr>
            <a:xfrm>
              <a:off x="7369625" y="1667072"/>
              <a:ext cx="1603676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(150,1413629)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F32399A1-1E05-4E20-AEA4-CAF012FF1C7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2384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69"/>
    </mc:Choice>
    <mc:Fallback xmlns="">
      <p:transition spd="slow" advTm="32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900000" y="5059024"/>
            <a:ext cx="10515600" cy="960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higher 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𝛼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𝛽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SOIRA prefers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lower storage consumption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</a:p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storage saving can be achieved by adjusting 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𝛼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𝛽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C2A113-00D4-43B4-A766-C358811C50F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28353"/>
          <a:stretch/>
        </p:blipFill>
        <p:spPr>
          <a:xfrm>
            <a:off x="1352319" y="1309899"/>
            <a:ext cx="9487361" cy="345631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1A41D60-A188-464A-BAC3-B7E76DCF0DD3}"/>
              </a:ext>
            </a:extLst>
          </p:cNvPr>
          <p:cNvSpPr txBox="1"/>
          <p:nvPr/>
        </p:nvSpPr>
        <p:spPr>
          <a:xfrm>
            <a:off x="360000" y="360000"/>
            <a:ext cx="853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Storage and Operation Overhead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A376213-484D-42AB-981C-1CBEDEAF42AA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18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1F67A846-9CA3-4EFF-8F3F-664365D36E6E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F631D40-38C0-42AC-A24F-736EEA2E07E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5773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551"/>
    </mc:Choice>
    <mc:Fallback xmlns="">
      <p:transition spd="slow" advTm="205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C98ECC-12D2-4ED6-999F-EE75AB48F85A}"/>
              </a:ext>
            </a:extLst>
          </p:cNvPr>
          <p:cNvSpPr txBox="1"/>
          <p:nvPr/>
        </p:nvSpPr>
        <p:spPr>
          <a:xfrm>
            <a:off x="360000" y="360000"/>
            <a:ext cx="95491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Network Traffic and Client Storage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FD9BF3-ED60-4036-B1E0-F86067EDA055}"/>
              </a:ext>
            </a:extLst>
          </p:cNvPr>
          <p:cNvSpPr txBox="1"/>
          <p:nvPr/>
        </p:nvSpPr>
        <p:spPr>
          <a:xfrm>
            <a:off x="871071" y="5901176"/>
            <a:ext cx="10889456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clients or downloaded images, more traffic saving.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E9BE1B7-D5A0-4DF2-B1EB-790C34CB63AE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19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09304AA5-F525-42B8-9F0C-54F1232DD6D1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F552147-91D0-4B7B-855E-6B89913AB091}"/>
              </a:ext>
            </a:extLst>
          </p:cNvPr>
          <p:cNvGrpSpPr/>
          <p:nvPr/>
        </p:nvGrpSpPr>
        <p:grpSpPr>
          <a:xfrm>
            <a:off x="1384054" y="1996606"/>
            <a:ext cx="9025737" cy="3705948"/>
            <a:chOff x="1575353" y="2304867"/>
            <a:chExt cx="9025737" cy="370594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630414F-D0EF-4B95-BC6F-EE372AE0DE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31278"/>
            <a:stretch/>
          </p:blipFill>
          <p:spPr>
            <a:xfrm>
              <a:off x="1575353" y="2304867"/>
              <a:ext cx="9025737" cy="3429000"/>
            </a:xfrm>
            <a:prstGeom prst="rect">
              <a:avLst/>
            </a:prstGeom>
          </p:spPr>
        </p:pic>
        <p:sp>
          <p:nvSpPr>
            <p:cNvPr id="4" name="文本框 3">
              <a:extLst>
                <a:ext uri="{FF2B5EF4-FFF2-40B4-BE49-F238E27FC236}">
                  <a16:creationId xmlns:a16="http://schemas.microsoft.com/office/drawing/2014/main" id="{9CD2A206-D892-47AC-9EA7-C067668961BD}"/>
                </a:ext>
              </a:extLst>
            </p:cNvPr>
            <p:cNvSpPr txBox="1"/>
            <p:nvPr/>
          </p:nvSpPr>
          <p:spPr>
            <a:xfrm>
              <a:off x="3036019" y="5672261"/>
              <a:ext cx="25487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Client number is 10. 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22903105-4E04-4D1A-9092-9EA7C805EF45}"/>
                </a:ext>
              </a:extLst>
            </p:cNvPr>
            <p:cNvSpPr txBox="1"/>
            <p:nvPr/>
          </p:nvSpPr>
          <p:spPr>
            <a:xfrm>
              <a:off x="7122362" y="5672261"/>
              <a:ext cx="32797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Each client downloads 20 images. </a:t>
              </a:r>
              <a:endParaRPr lang="zh-CN" altLang="en-US" sz="16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578635A-4F23-4D33-A325-A852A0236E76}"/>
              </a:ext>
            </a:extLst>
          </p:cNvPr>
          <p:cNvGrpSpPr/>
          <p:nvPr/>
        </p:nvGrpSpPr>
        <p:grpSpPr>
          <a:xfrm>
            <a:off x="1981200" y="1122199"/>
            <a:ext cx="4275778" cy="1697201"/>
            <a:chOff x="1981200" y="1122199"/>
            <a:chExt cx="4275778" cy="1697201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BD4B7A9-1A3A-42A5-BBD0-EC50628141B0}"/>
                </a:ext>
              </a:extLst>
            </p:cNvPr>
            <p:cNvSpPr/>
            <p:nvPr/>
          </p:nvSpPr>
          <p:spPr>
            <a:xfrm>
              <a:off x="4876800" y="2286000"/>
              <a:ext cx="685800" cy="5334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EDF0784D-9C4C-48B9-A18E-A5569FADC9DC}"/>
                </a:ext>
              </a:extLst>
            </p:cNvPr>
            <p:cNvCxnSpPr>
              <a:cxnSpLocks/>
              <a:stCxn id="5" idx="0"/>
            </p:cNvCxnSpPr>
            <p:nvPr/>
          </p:nvCxnSpPr>
          <p:spPr>
            <a:xfrm flipV="1">
              <a:off x="5219700" y="1996606"/>
              <a:ext cx="0" cy="289394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9F51B7C3-1C07-4E69-8204-BFB6FF838529}"/>
                </a:ext>
              </a:extLst>
            </p:cNvPr>
            <p:cNvSpPr txBox="1"/>
            <p:nvPr/>
          </p:nvSpPr>
          <p:spPr>
            <a:xfrm>
              <a:off x="1981200" y="1122199"/>
              <a:ext cx="4275778" cy="8744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8.3% saving compared with GOIRA,</a:t>
              </a:r>
            </a:p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8.8% saving compared with LIDH. 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5" name="音频 14">
            <a:hlinkClick r:id="" action="ppaction://media"/>
            <a:extLst>
              <a:ext uri="{FF2B5EF4-FFF2-40B4-BE49-F238E27FC236}">
                <a16:creationId xmlns:a16="http://schemas.microsoft.com/office/drawing/2014/main" id="{97B24780-1DE9-41D4-AE1D-0C7CFFCA992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96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98"/>
    </mc:Choice>
    <mc:Fallback xmlns="">
      <p:transition spd="slow" advTm="446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360000" y="360003"/>
            <a:ext cx="404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Background </a:t>
            </a:r>
            <a:endParaRPr lang="en-US" altLang="zh-CN" sz="32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97A2DFB-F8BD-4E99-BEDA-7511DA11A6C6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784FBB77-F0F8-41A7-BB98-BE41EA6B923A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4AF232BD-C4AE-44A8-BA9C-D858F4BA26B1}"/>
              </a:ext>
            </a:extLst>
          </p:cNvPr>
          <p:cNvGrpSpPr/>
          <p:nvPr/>
        </p:nvGrpSpPr>
        <p:grpSpPr>
          <a:xfrm>
            <a:off x="604455" y="4372169"/>
            <a:ext cx="10965600" cy="1711707"/>
            <a:chOff x="604455" y="4372169"/>
            <a:chExt cx="10965600" cy="1711707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3C284CD5-E5B0-4B15-BA0F-C95828276FF2}"/>
                </a:ext>
              </a:extLst>
            </p:cNvPr>
            <p:cNvGrpSpPr/>
            <p:nvPr/>
          </p:nvGrpSpPr>
          <p:grpSpPr>
            <a:xfrm>
              <a:off x="604455" y="4372169"/>
              <a:ext cx="10965600" cy="1711707"/>
              <a:chOff x="1075028" y="5027492"/>
              <a:chExt cx="10965600" cy="1711707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1915D796-261D-49DD-945D-FFA68AC86DA9}"/>
                  </a:ext>
                </a:extLst>
              </p:cNvPr>
              <p:cNvSpPr/>
              <p:nvPr/>
            </p:nvSpPr>
            <p:spPr>
              <a:xfrm>
                <a:off x="2788628" y="5029199"/>
                <a:ext cx="9252000" cy="1710000"/>
              </a:xfrm>
              <a:prstGeom prst="rect">
                <a:avLst/>
              </a:prstGeom>
              <a:noFill/>
              <a:ln>
                <a:solidFill>
                  <a:srgbClr val="22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7F6A948-6F42-4498-AD5A-AB64F1D85FA7}"/>
                  </a:ext>
                </a:extLst>
              </p:cNvPr>
              <p:cNvSpPr/>
              <p:nvPr/>
            </p:nvSpPr>
            <p:spPr>
              <a:xfrm>
                <a:off x="1075028" y="5029199"/>
                <a:ext cx="1696107" cy="1709999"/>
              </a:xfrm>
              <a:prstGeom prst="rect">
                <a:avLst/>
              </a:prstGeom>
              <a:solidFill>
                <a:srgbClr val="223764"/>
              </a:solidFill>
              <a:ln>
                <a:solidFill>
                  <a:srgbClr val="2237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Service</a:t>
                </a:r>
                <a:endPara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52803D9-F653-45DA-A865-E3D15EE36B61}"/>
                  </a:ext>
                </a:extLst>
              </p:cNvPr>
              <p:cNvSpPr txBox="1"/>
              <p:nvPr/>
            </p:nvSpPr>
            <p:spPr>
              <a:xfrm>
                <a:off x="2836477" y="5027492"/>
                <a:ext cx="9189546" cy="92057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Frequent service deployment and migration.</a:t>
                </a:r>
              </a:p>
              <a:p>
                <a:pPr>
                  <a:lnSpc>
                    <a:spcPct val="150000"/>
                  </a:lnSpc>
                  <a:buClr>
                    <a:schemeClr val="accent1">
                      <a:lumMod val="75000"/>
                    </a:schemeClr>
                  </a:buClr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E.g.: Google starts average 7,000 containers per second.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5089420A-5556-4BEE-933F-22ACFD1D51D0}"/>
                </a:ext>
              </a:extLst>
            </p:cNvPr>
            <p:cNvGrpSpPr/>
            <p:nvPr/>
          </p:nvGrpSpPr>
          <p:grpSpPr>
            <a:xfrm>
              <a:off x="3619458" y="5382000"/>
              <a:ext cx="6743742" cy="676676"/>
              <a:chOff x="3096645" y="5246699"/>
              <a:chExt cx="6743742" cy="676676"/>
            </a:xfrm>
          </p:grpSpPr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FDCFA7AF-3456-441D-8FE0-F8048A6E8EC5}"/>
                  </a:ext>
                </a:extLst>
              </p:cNvPr>
              <p:cNvGrpSpPr/>
              <p:nvPr/>
            </p:nvGrpSpPr>
            <p:grpSpPr>
              <a:xfrm>
                <a:off x="4486953" y="5351099"/>
                <a:ext cx="924117" cy="571252"/>
                <a:chOff x="12208996" y="4587391"/>
                <a:chExt cx="924117" cy="571252"/>
              </a:xfrm>
            </p:grpSpPr>
            <p:pic>
              <p:nvPicPr>
                <p:cNvPr id="48" name="Picture 8" descr="What Is Cloud Computing?">
                  <a:extLst>
                    <a:ext uri="{FF2B5EF4-FFF2-40B4-BE49-F238E27FC236}">
                      <a16:creationId xmlns:a16="http://schemas.microsoft.com/office/drawing/2014/main" id="{C9681105-BA33-4DB5-B81B-861BD9128D1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7300" t="27374" r="72406" b="64178"/>
                <a:stretch/>
              </p:blipFill>
              <p:spPr bwMode="auto">
                <a:xfrm>
                  <a:off x="12359211" y="4587391"/>
                  <a:ext cx="564234" cy="34731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24977A4C-9CD5-4FAD-BB23-7266590F09ED}"/>
                    </a:ext>
                  </a:extLst>
                </p:cNvPr>
                <p:cNvSpPr txBox="1"/>
                <p:nvPr/>
              </p:nvSpPr>
              <p:spPr>
                <a:xfrm>
                  <a:off x="12208996" y="4838619"/>
                  <a:ext cx="924117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Monitoring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组合 43">
                <a:extLst>
                  <a:ext uri="{FF2B5EF4-FFF2-40B4-BE49-F238E27FC236}">
                    <a16:creationId xmlns:a16="http://schemas.microsoft.com/office/drawing/2014/main" id="{C2F289C4-4A56-4ADF-9F1B-B8480CF901A7}"/>
                  </a:ext>
                </a:extLst>
              </p:cNvPr>
              <p:cNvGrpSpPr/>
              <p:nvPr/>
            </p:nvGrpSpPr>
            <p:grpSpPr>
              <a:xfrm>
                <a:off x="5715870" y="5293918"/>
                <a:ext cx="748698" cy="629457"/>
                <a:chOff x="13330434" y="3823439"/>
                <a:chExt cx="748698" cy="629457"/>
              </a:xfrm>
            </p:grpSpPr>
            <p:pic>
              <p:nvPicPr>
                <p:cNvPr id="50" name="Picture 8" descr="What Is Cloud Computing?">
                  <a:extLst>
                    <a:ext uri="{FF2B5EF4-FFF2-40B4-BE49-F238E27FC236}">
                      <a16:creationId xmlns:a16="http://schemas.microsoft.com/office/drawing/2014/main" id="{71296B38-8C3A-46CE-A4F8-B27B71F9299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667" t="32249" r="59428" b="60098"/>
                <a:stretch/>
              </p:blipFill>
              <p:spPr bwMode="auto">
                <a:xfrm>
                  <a:off x="13359620" y="3823439"/>
                  <a:ext cx="654068" cy="4216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7" name="文本框 56">
                  <a:extLst>
                    <a:ext uri="{FF2B5EF4-FFF2-40B4-BE49-F238E27FC236}">
                      <a16:creationId xmlns:a16="http://schemas.microsoft.com/office/drawing/2014/main" id="{D242B464-38C6-4EB7-AC96-43DE6E5F4AD7}"/>
                    </a:ext>
                  </a:extLst>
                </p:cNvPr>
                <p:cNvSpPr txBox="1"/>
                <p:nvPr/>
              </p:nvSpPr>
              <p:spPr>
                <a:xfrm>
                  <a:off x="13330434" y="4132872"/>
                  <a:ext cx="748698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Content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6" name="组合 55">
                <a:extLst>
                  <a:ext uri="{FF2B5EF4-FFF2-40B4-BE49-F238E27FC236}">
                    <a16:creationId xmlns:a16="http://schemas.microsoft.com/office/drawing/2014/main" id="{EBAD8798-B003-49AE-8CA5-D299013E1C8C}"/>
                  </a:ext>
                </a:extLst>
              </p:cNvPr>
              <p:cNvGrpSpPr/>
              <p:nvPr/>
            </p:nvGrpSpPr>
            <p:grpSpPr>
              <a:xfrm>
                <a:off x="8916270" y="5246699"/>
                <a:ext cx="924117" cy="676676"/>
                <a:chOff x="12838102" y="4572334"/>
                <a:chExt cx="924117" cy="676676"/>
              </a:xfrm>
            </p:grpSpPr>
            <p:pic>
              <p:nvPicPr>
                <p:cNvPr id="47" name="Picture 8" descr="What Is Cloud Computing?">
                  <a:extLst>
                    <a:ext uri="{FF2B5EF4-FFF2-40B4-BE49-F238E27FC236}">
                      <a16:creationId xmlns:a16="http://schemas.microsoft.com/office/drawing/2014/main" id="{B4B3BD5A-7F60-4274-9F62-8B607F3DD09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3896" t="72809" r="65811" b="18148"/>
                <a:stretch/>
              </p:blipFill>
              <p:spPr bwMode="auto">
                <a:xfrm>
                  <a:off x="12914302" y="4572334"/>
                  <a:ext cx="723569" cy="47673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BC44A6B9-C6E2-4CF4-A4F8-DD64A911EFBB}"/>
                    </a:ext>
                  </a:extLst>
                </p:cNvPr>
                <p:cNvSpPr txBox="1"/>
                <p:nvPr/>
              </p:nvSpPr>
              <p:spPr>
                <a:xfrm>
                  <a:off x="12838102" y="4928986"/>
                  <a:ext cx="924117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Computing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356F322C-97F1-45F9-BA9B-B7E4CD08C6EE}"/>
                  </a:ext>
                </a:extLst>
              </p:cNvPr>
              <p:cNvGrpSpPr/>
              <p:nvPr/>
            </p:nvGrpSpPr>
            <p:grpSpPr>
              <a:xfrm>
                <a:off x="7722636" y="5275701"/>
                <a:ext cx="980974" cy="646650"/>
                <a:chOff x="11592149" y="5366258"/>
                <a:chExt cx="980974" cy="646650"/>
              </a:xfrm>
            </p:grpSpPr>
            <p:pic>
              <p:nvPicPr>
                <p:cNvPr id="49" name="Picture 8" descr="What Is Cloud Computing?">
                  <a:extLst>
                    <a:ext uri="{FF2B5EF4-FFF2-40B4-BE49-F238E27FC236}">
                      <a16:creationId xmlns:a16="http://schemas.microsoft.com/office/drawing/2014/main" id="{42BE19FA-271A-467E-90E3-71514573192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1838" t="48525" r="58240" b="40693"/>
                <a:stretch/>
              </p:blipFill>
              <p:spPr bwMode="auto">
                <a:xfrm>
                  <a:off x="11810544" y="5366258"/>
                  <a:ext cx="578617" cy="47154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F4B35096-8560-402B-98D0-0E1BFA92FB9B}"/>
                    </a:ext>
                  </a:extLst>
                </p:cNvPr>
                <p:cNvSpPr txBox="1"/>
                <p:nvPr/>
              </p:nvSpPr>
              <p:spPr>
                <a:xfrm>
                  <a:off x="11592149" y="5692884"/>
                  <a:ext cx="980974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Identification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0ABD5596-D7E2-43C8-A516-E484BD727E4A}"/>
                  </a:ext>
                </a:extLst>
              </p:cNvPr>
              <p:cNvGrpSpPr/>
              <p:nvPr/>
            </p:nvGrpSpPr>
            <p:grpSpPr>
              <a:xfrm>
                <a:off x="6758070" y="5283416"/>
                <a:ext cx="863766" cy="639959"/>
                <a:chOff x="13143362" y="5394118"/>
                <a:chExt cx="863766" cy="639959"/>
              </a:xfrm>
            </p:grpSpPr>
            <p:pic>
              <p:nvPicPr>
                <p:cNvPr id="51" name="Picture 8" descr="What Is Cloud Computing?">
                  <a:extLst>
                    <a:ext uri="{FF2B5EF4-FFF2-40B4-BE49-F238E27FC236}">
                      <a16:creationId xmlns:a16="http://schemas.microsoft.com/office/drawing/2014/main" id="{84A021F6-00C8-4B9E-9DD4-AA984EE1F80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4824" t="27235" r="15305" b="61600"/>
                <a:stretch/>
              </p:blipFill>
              <p:spPr bwMode="auto">
                <a:xfrm>
                  <a:off x="13177574" y="5394118"/>
                  <a:ext cx="521875" cy="44260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93EAD1D8-14A1-42BD-812E-487BC2D4DEE4}"/>
                    </a:ext>
                  </a:extLst>
                </p:cNvPr>
                <p:cNvSpPr txBox="1"/>
                <p:nvPr/>
              </p:nvSpPr>
              <p:spPr>
                <a:xfrm>
                  <a:off x="13143362" y="5714053"/>
                  <a:ext cx="863766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Finance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122F3DDC-F70D-49AC-B127-D7B773E8C8D6}"/>
                  </a:ext>
                </a:extLst>
              </p:cNvPr>
              <p:cNvGrpSpPr/>
              <p:nvPr/>
            </p:nvGrpSpPr>
            <p:grpSpPr>
              <a:xfrm>
                <a:off x="3096645" y="5295799"/>
                <a:ext cx="1247625" cy="626552"/>
                <a:chOff x="13578169" y="2305802"/>
                <a:chExt cx="1247625" cy="626552"/>
              </a:xfrm>
            </p:grpSpPr>
            <p:pic>
              <p:nvPicPr>
                <p:cNvPr id="46" name="Picture 8" descr="What Is Cloud Computing?">
                  <a:extLst>
                    <a:ext uri="{FF2B5EF4-FFF2-40B4-BE49-F238E27FC236}">
                      <a16:creationId xmlns:a16="http://schemas.microsoft.com/office/drawing/2014/main" id="{2D8BC971-BF53-46D8-BDD1-3557B898488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60863" t="30306" r="30803" b="59777"/>
                <a:stretch/>
              </p:blipFill>
              <p:spPr bwMode="auto">
                <a:xfrm>
                  <a:off x="13832581" y="2305802"/>
                  <a:ext cx="488864" cy="4363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DA427B47-5B20-4EEF-99E9-69102A37D1E8}"/>
                    </a:ext>
                  </a:extLst>
                </p:cNvPr>
                <p:cNvSpPr txBox="1"/>
                <p:nvPr/>
              </p:nvSpPr>
              <p:spPr>
                <a:xfrm>
                  <a:off x="13578169" y="2612330"/>
                  <a:ext cx="1247625" cy="320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sz="1100" dirty="0"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Communication</a:t>
                  </a:r>
                  <a:endParaRPr lang="zh-CN" altLang="en-US" sz="1100" dirty="0"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5E4C178-1F7E-4E09-B4EF-F71D75FF4F58}"/>
              </a:ext>
            </a:extLst>
          </p:cNvPr>
          <p:cNvGrpSpPr/>
          <p:nvPr/>
        </p:nvGrpSpPr>
        <p:grpSpPr>
          <a:xfrm>
            <a:off x="604455" y="1145612"/>
            <a:ext cx="10966991" cy="1272782"/>
            <a:chOff x="604455" y="1145612"/>
            <a:chExt cx="10966991" cy="1272782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C8181BF6-76AA-47C3-944C-873765352B97}"/>
                </a:ext>
              </a:extLst>
            </p:cNvPr>
            <p:cNvGrpSpPr/>
            <p:nvPr/>
          </p:nvGrpSpPr>
          <p:grpSpPr>
            <a:xfrm>
              <a:off x="604455" y="1145612"/>
              <a:ext cx="10966991" cy="1272782"/>
              <a:chOff x="609600" y="3236752"/>
              <a:chExt cx="10966991" cy="1272782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78B36FC1-C77A-4613-B333-C4E43E0F9577}"/>
                  </a:ext>
                </a:extLst>
              </p:cNvPr>
              <p:cNvSpPr/>
              <p:nvPr/>
            </p:nvSpPr>
            <p:spPr>
              <a:xfrm>
                <a:off x="609600" y="3249534"/>
                <a:ext cx="1696106" cy="1260000"/>
              </a:xfrm>
              <a:prstGeom prst="rect">
                <a:avLst/>
              </a:prstGeom>
              <a:solidFill>
                <a:srgbClr val="DAE3F3"/>
              </a:solidFill>
              <a:ln>
                <a:solidFill>
                  <a:srgbClr val="DAE3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b="1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Container</a:t>
                </a:r>
                <a:endParaRPr lang="zh-CN" altLang="en-US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EC0CDEC-3D48-4807-B850-A8E1BC53998D}"/>
                  </a:ext>
                </a:extLst>
              </p:cNvPr>
              <p:cNvSpPr/>
              <p:nvPr/>
            </p:nvSpPr>
            <p:spPr>
              <a:xfrm>
                <a:off x="2323545" y="3249534"/>
                <a:ext cx="9253046" cy="1260000"/>
              </a:xfrm>
              <a:prstGeom prst="rect">
                <a:avLst/>
              </a:prstGeom>
              <a:noFill/>
              <a:ln>
                <a:solidFill>
                  <a:srgbClr val="DAE3F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zh-CN" altLang="en-US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AF289311-DFBA-49B4-A1D5-E4ADCC00A2E1}"/>
                  </a:ext>
                </a:extLst>
              </p:cNvPr>
              <p:cNvSpPr txBox="1"/>
              <p:nvPr/>
            </p:nvSpPr>
            <p:spPr>
              <a:xfrm>
                <a:off x="2371394" y="3236752"/>
                <a:ext cx="9189546" cy="49962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  <a:buClr>
                    <a:schemeClr val="tx1"/>
                  </a:buClr>
                </a:pP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Application deployment evolvement with containers.</a:t>
                </a: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D5B62C2E-DA7A-4548-8375-6EF063298463}"/>
                </a:ext>
              </a:extLst>
            </p:cNvPr>
            <p:cNvGrpSpPr/>
            <p:nvPr/>
          </p:nvGrpSpPr>
          <p:grpSpPr>
            <a:xfrm>
              <a:off x="3325639" y="1728000"/>
              <a:ext cx="7280380" cy="661988"/>
              <a:chOff x="3325639" y="1645236"/>
              <a:chExt cx="7280380" cy="661988"/>
            </a:xfrm>
          </p:grpSpPr>
          <p:pic>
            <p:nvPicPr>
              <p:cNvPr id="68" name="Picture 6" descr="Top 10 Serverless Hosting Providers">
                <a:extLst>
                  <a:ext uri="{FF2B5EF4-FFF2-40B4-BE49-F238E27FC236}">
                    <a16:creationId xmlns:a16="http://schemas.microsoft.com/office/drawing/2014/main" id="{2FB97050-543C-41A3-9C46-F50DD732F6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88" t="8303" r="3481" b="67155"/>
              <a:stretch/>
            </p:blipFill>
            <p:spPr bwMode="auto">
              <a:xfrm>
                <a:off x="5344555" y="1678406"/>
                <a:ext cx="527312" cy="448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Top 10 Serverless Hosting Providers">
                <a:extLst>
                  <a:ext uri="{FF2B5EF4-FFF2-40B4-BE49-F238E27FC236}">
                    <a16:creationId xmlns:a16="http://schemas.microsoft.com/office/drawing/2014/main" id="{A018B829-48EC-4F91-BC0E-3FADE5C8D6C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0325" t="64205" b="8501"/>
              <a:stretch/>
            </p:blipFill>
            <p:spPr bwMode="auto">
              <a:xfrm>
                <a:off x="6720248" y="1649327"/>
                <a:ext cx="730538" cy="4578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9" name="Picture 6" descr="Top 10 Serverless Hosting Providers">
                <a:extLst>
                  <a:ext uri="{FF2B5EF4-FFF2-40B4-BE49-F238E27FC236}">
                    <a16:creationId xmlns:a16="http://schemas.microsoft.com/office/drawing/2014/main" id="{CD512C28-522B-4504-91CB-E5CB8DA7E3C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802" t="62769" r="40917" b="10500"/>
              <a:stretch/>
            </p:blipFill>
            <p:spPr bwMode="auto">
              <a:xfrm>
                <a:off x="3648847" y="1645236"/>
                <a:ext cx="618353" cy="45865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500B9087-C601-4890-9CB0-6BDA928F8C5F}"/>
                  </a:ext>
                </a:extLst>
              </p:cNvPr>
              <p:cNvSpPr txBox="1"/>
              <p:nvPr/>
            </p:nvSpPr>
            <p:spPr>
              <a:xfrm>
                <a:off x="5018938" y="1987200"/>
                <a:ext cx="1305662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Azure Functions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F3856F81-6482-4DBD-A181-C87250069701}"/>
                  </a:ext>
                </a:extLst>
              </p:cNvPr>
              <p:cNvSpPr txBox="1"/>
              <p:nvPr/>
            </p:nvSpPr>
            <p:spPr>
              <a:xfrm>
                <a:off x="9753600" y="1987200"/>
                <a:ext cx="852419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 err="1">
                    <a:ea typeface="微软雅黑" panose="020B0503020204020204" pitchFamily="34" charset="-122"/>
                    <a:cs typeface="Arial" panose="020B0604020202020204" pitchFamily="34" charset="0"/>
                  </a:rPr>
                  <a:t>Openwhisk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05A66345-C69F-46A3-A113-8BF269CC7043}"/>
                  </a:ext>
                </a:extLst>
              </p:cNvPr>
              <p:cNvSpPr txBox="1"/>
              <p:nvPr/>
            </p:nvSpPr>
            <p:spPr>
              <a:xfrm>
                <a:off x="6767581" y="1987200"/>
                <a:ext cx="852419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 err="1">
                    <a:ea typeface="微软雅黑" panose="020B0503020204020204" pitchFamily="34" charset="-122"/>
                    <a:cs typeface="Arial" panose="020B0604020202020204" pitchFamily="34" charset="0"/>
                  </a:rPr>
                  <a:t>Knative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F4665691-7EA7-423D-B9E6-55A1A2E421D9}"/>
                  </a:ext>
                </a:extLst>
              </p:cNvPr>
              <p:cNvSpPr txBox="1"/>
              <p:nvPr/>
            </p:nvSpPr>
            <p:spPr>
              <a:xfrm>
                <a:off x="8077200" y="1987200"/>
                <a:ext cx="1066543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Alibaba Cloud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DC84DE2-ACBB-4615-AE24-73CC3B8BB50E}"/>
                  </a:ext>
                </a:extLst>
              </p:cNvPr>
              <p:cNvSpPr txBox="1"/>
              <p:nvPr/>
            </p:nvSpPr>
            <p:spPr>
              <a:xfrm>
                <a:off x="3325639" y="1987200"/>
                <a:ext cx="1474961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IBM Cloud Functions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026" name="Picture 2" descr="Openwhisk之-- 创建基于Docker的Action - 知乎">
                <a:extLst>
                  <a:ext uri="{FF2B5EF4-FFF2-40B4-BE49-F238E27FC236}">
                    <a16:creationId xmlns:a16="http://schemas.microsoft.com/office/drawing/2014/main" id="{703E9CF5-94BD-4289-91DE-DB2ED8CE7A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06000" y="1730812"/>
                <a:ext cx="500038" cy="32002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" name="图片 3">
                <a:extLst>
                  <a:ext uri="{FF2B5EF4-FFF2-40B4-BE49-F238E27FC236}">
                    <a16:creationId xmlns:a16="http://schemas.microsoft.com/office/drawing/2014/main" id="{6A464AC7-AD79-4973-95A8-84A8C1705B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319361" y="1697193"/>
                <a:ext cx="533790" cy="406697"/>
              </a:xfrm>
              <a:prstGeom prst="rect">
                <a:avLst/>
              </a:prstGeom>
            </p:spPr>
          </p:pic>
        </p:grp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35DD06F-1327-49B7-8D2E-D7A1D967706F}"/>
              </a:ext>
            </a:extLst>
          </p:cNvPr>
          <p:cNvGrpSpPr/>
          <p:nvPr/>
        </p:nvGrpSpPr>
        <p:grpSpPr>
          <a:xfrm>
            <a:off x="604455" y="2501149"/>
            <a:ext cx="10993820" cy="1782001"/>
            <a:chOff x="604455" y="2501149"/>
            <a:chExt cx="10993820" cy="1782001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F656900E-1EE5-4A54-8FE3-0C4F3C46F632}"/>
                </a:ext>
              </a:extLst>
            </p:cNvPr>
            <p:cNvSpPr/>
            <p:nvPr/>
          </p:nvSpPr>
          <p:spPr>
            <a:xfrm>
              <a:off x="2318400" y="2501150"/>
              <a:ext cx="9253046" cy="1782000"/>
            </a:xfrm>
            <a:prstGeom prst="rect">
              <a:avLst/>
            </a:prstGeom>
            <a:noFill/>
            <a:ln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1B650CD-2F49-4FD0-BBC4-0EBA5F1E2F2B}"/>
                </a:ext>
              </a:extLst>
            </p:cNvPr>
            <p:cNvSpPr/>
            <p:nvPr/>
          </p:nvSpPr>
          <p:spPr>
            <a:xfrm>
              <a:off x="604455" y="2501149"/>
              <a:ext cx="1696106" cy="1782000"/>
            </a:xfrm>
            <a:prstGeom prst="rect">
              <a:avLst/>
            </a:prstGeom>
            <a:solidFill>
              <a:srgbClr val="8FAADC"/>
            </a:solidFill>
            <a:ln>
              <a:solidFill>
                <a:srgbClr val="8FAAD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8A4DBB1-5941-4196-9564-CCB863716C83}"/>
                </a:ext>
              </a:extLst>
            </p:cNvPr>
            <p:cNvSpPr txBox="1"/>
            <p:nvPr/>
          </p:nvSpPr>
          <p:spPr>
            <a:xfrm>
              <a:off x="2345229" y="2501149"/>
              <a:ext cx="9253046" cy="920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Rapid growth of container images. </a:t>
              </a:r>
            </a:p>
            <a:p>
              <a:pPr>
                <a:lnSpc>
                  <a:spcPct val="150000"/>
                </a:lnSpc>
                <a:buClr>
                  <a:schemeClr val="tx1"/>
                </a:buClr>
              </a:pP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E.g.: Docker Hub stores more than 2 million public images occupying 1 PB storage.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27C99355-8750-45D6-AB81-39E1A8344ECC}"/>
                </a:ext>
              </a:extLst>
            </p:cNvPr>
            <p:cNvGrpSpPr/>
            <p:nvPr/>
          </p:nvGrpSpPr>
          <p:grpSpPr>
            <a:xfrm>
              <a:off x="5414667" y="3510000"/>
              <a:ext cx="3362409" cy="737026"/>
              <a:chOff x="3559896" y="2822998"/>
              <a:chExt cx="3362409" cy="737026"/>
            </a:xfrm>
          </p:grpSpPr>
          <p:grpSp>
            <p:nvGrpSpPr>
              <p:cNvPr id="77" name="组合 76">
                <a:extLst>
                  <a:ext uri="{FF2B5EF4-FFF2-40B4-BE49-F238E27FC236}">
                    <a16:creationId xmlns:a16="http://schemas.microsoft.com/office/drawing/2014/main" id="{B789DF36-6547-460D-B86D-596BFCF539C0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4680000" y="2880000"/>
                <a:ext cx="653657" cy="442800"/>
                <a:chOff x="6400800" y="4210050"/>
                <a:chExt cx="2362200" cy="1600200"/>
              </a:xfrm>
            </p:grpSpPr>
            <p:pic>
              <p:nvPicPr>
                <p:cNvPr id="89" name="图片 88">
                  <a:extLst>
                    <a:ext uri="{FF2B5EF4-FFF2-40B4-BE49-F238E27FC236}">
                      <a16:creationId xmlns:a16="http://schemas.microsoft.com/office/drawing/2014/main" id="{907AAAA7-7138-47CB-8FD0-88B49BCDF6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6556" t="14822" r="36462" b="26752"/>
                <a:stretch/>
              </p:blipFill>
              <p:spPr>
                <a:xfrm>
                  <a:off x="6400800" y="4210050"/>
                  <a:ext cx="2362200" cy="1600200"/>
                </a:xfrm>
                <a:prstGeom prst="rect">
                  <a:avLst/>
                </a:prstGeom>
              </p:spPr>
            </p:pic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58DAB739-55E6-4960-A7DC-483924720CDE}"/>
                    </a:ext>
                  </a:extLst>
                </p:cNvPr>
                <p:cNvSpPr/>
                <p:nvPr/>
              </p:nvSpPr>
              <p:spPr>
                <a:xfrm>
                  <a:off x="6400800" y="4800600"/>
                  <a:ext cx="152400" cy="4572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93ACA0FF-6A90-4FA7-9134-CE0451977A21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760000" y="2880000"/>
                <a:ext cx="653657" cy="442800"/>
                <a:chOff x="8153400" y="2438400"/>
                <a:chExt cx="2362200" cy="1600200"/>
              </a:xfrm>
            </p:grpSpPr>
            <p:pic>
              <p:nvPicPr>
                <p:cNvPr id="87" name="图片 86">
                  <a:extLst>
                    <a:ext uri="{FF2B5EF4-FFF2-40B4-BE49-F238E27FC236}">
                      <a16:creationId xmlns:a16="http://schemas.microsoft.com/office/drawing/2014/main" id="{88B18775-3C89-4DD0-87ED-F88A8D3391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1371" t="14822" r="1647" b="26752"/>
                <a:stretch/>
              </p:blipFill>
              <p:spPr>
                <a:xfrm>
                  <a:off x="8153400" y="2438400"/>
                  <a:ext cx="2362200" cy="1600200"/>
                </a:xfrm>
                <a:prstGeom prst="rect">
                  <a:avLst/>
                </a:prstGeom>
              </p:spPr>
            </p:pic>
            <p:sp>
              <p:nvSpPr>
                <p:cNvPr id="88" name="矩形 87">
                  <a:extLst>
                    <a:ext uri="{FF2B5EF4-FFF2-40B4-BE49-F238E27FC236}">
                      <a16:creationId xmlns:a16="http://schemas.microsoft.com/office/drawing/2014/main" id="{C83017E0-FD6F-461B-8B06-A2C01FC15997}"/>
                    </a:ext>
                  </a:extLst>
                </p:cNvPr>
                <p:cNvSpPr/>
                <p:nvPr/>
              </p:nvSpPr>
              <p:spPr>
                <a:xfrm>
                  <a:off x="8153400" y="3124200"/>
                  <a:ext cx="76200" cy="38100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pic>
            <p:nvPicPr>
              <p:cNvPr id="79" name="图片 78">
                <a:extLst>
                  <a:ext uri="{FF2B5EF4-FFF2-40B4-BE49-F238E27FC236}">
                    <a16:creationId xmlns:a16="http://schemas.microsoft.com/office/drawing/2014/main" id="{75DBC5BF-70D5-4E80-89E9-B7E6DD85436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11" t="14822" r="70407" b="26752"/>
              <a:stretch/>
            </p:blipFill>
            <p:spPr>
              <a:xfrm>
                <a:off x="3600000" y="2880000"/>
                <a:ext cx="653636" cy="442786"/>
              </a:xfrm>
              <a:prstGeom prst="rect">
                <a:avLst/>
              </a:prstGeom>
            </p:spPr>
          </p:pic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65FAA8C7-98D3-474A-8AAC-5A328FF7F54A}"/>
                  </a:ext>
                </a:extLst>
              </p:cNvPr>
              <p:cNvSpPr txBox="1"/>
              <p:nvPr/>
            </p:nvSpPr>
            <p:spPr>
              <a:xfrm>
                <a:off x="3559896" y="3240000"/>
                <a:ext cx="914421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Docker file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E4B418E2-1F27-46F7-8122-D124C91135A4}"/>
                  </a:ext>
                </a:extLst>
              </p:cNvPr>
              <p:cNvSpPr txBox="1"/>
              <p:nvPr/>
            </p:nvSpPr>
            <p:spPr>
              <a:xfrm>
                <a:off x="4543200" y="3240000"/>
                <a:ext cx="1115786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Docker image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2" name="文本框 81">
                <a:extLst>
                  <a:ext uri="{FF2B5EF4-FFF2-40B4-BE49-F238E27FC236}">
                    <a16:creationId xmlns:a16="http://schemas.microsoft.com/office/drawing/2014/main" id="{69D9BD40-47AD-4F1A-ABAD-25FE933583B0}"/>
                  </a:ext>
                </a:extLst>
              </p:cNvPr>
              <p:cNvSpPr txBox="1"/>
              <p:nvPr/>
            </p:nvSpPr>
            <p:spPr>
              <a:xfrm>
                <a:off x="5536800" y="3240000"/>
                <a:ext cx="1385505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Docker container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0E983A30-DDC2-41B4-A00C-B98FF9320F1F}"/>
                  </a:ext>
                </a:extLst>
              </p:cNvPr>
              <p:cNvSpPr txBox="1"/>
              <p:nvPr/>
            </p:nvSpPr>
            <p:spPr>
              <a:xfrm>
                <a:off x="4198317" y="2822998"/>
                <a:ext cx="594965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BUILD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87382E90-6563-4BBD-BAA2-A6CC3BD08812}"/>
                  </a:ext>
                </a:extLst>
              </p:cNvPr>
              <p:cNvSpPr txBox="1"/>
              <p:nvPr/>
            </p:nvSpPr>
            <p:spPr>
              <a:xfrm>
                <a:off x="5338800" y="2822998"/>
                <a:ext cx="594965" cy="3200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100" dirty="0">
                    <a:ea typeface="微软雅黑" panose="020B0503020204020204" pitchFamily="34" charset="-122"/>
                    <a:cs typeface="Arial" panose="020B0604020202020204" pitchFamily="34" charset="0"/>
                  </a:rPr>
                  <a:t>RUN</a:t>
                </a:r>
                <a:endParaRPr lang="zh-CN" altLang="en-US" sz="1100" dirty="0"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cxnSp>
            <p:nvCxnSpPr>
              <p:cNvPr id="85" name="直接箭头连接符 84">
                <a:extLst>
                  <a:ext uri="{FF2B5EF4-FFF2-40B4-BE49-F238E27FC236}">
                    <a16:creationId xmlns:a16="http://schemas.microsoft.com/office/drawing/2014/main" id="{B87983E8-1F8E-47A2-A7F7-844BB4301723}"/>
                  </a:ext>
                </a:extLst>
              </p:cNvPr>
              <p:cNvCxnSpPr/>
              <p:nvPr/>
            </p:nvCxnSpPr>
            <p:spPr>
              <a:xfrm>
                <a:off x="4253636" y="3122485"/>
                <a:ext cx="4685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箭头连接符 85">
                <a:extLst>
                  <a:ext uri="{FF2B5EF4-FFF2-40B4-BE49-F238E27FC236}">
                    <a16:creationId xmlns:a16="http://schemas.microsoft.com/office/drawing/2014/main" id="{5E3285AB-6138-4B32-B3D3-456EB90A98C5}"/>
                  </a:ext>
                </a:extLst>
              </p:cNvPr>
              <p:cNvCxnSpPr/>
              <p:nvPr/>
            </p:nvCxnSpPr>
            <p:spPr>
              <a:xfrm>
                <a:off x="5333657" y="3121200"/>
                <a:ext cx="468535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音频 12">
            <a:hlinkClick r:id="" action="ppaction://media"/>
            <a:extLst>
              <a:ext uri="{FF2B5EF4-FFF2-40B4-BE49-F238E27FC236}">
                <a16:creationId xmlns:a16="http://schemas.microsoft.com/office/drawing/2014/main" id="{2F263E67-44FD-405D-BD54-5F33256634E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1668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36"/>
    </mc:Choice>
    <mc:Fallback xmlns="">
      <p:transition spd="slow" advTm="41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899999" y="5210911"/>
            <a:ext cx="112233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layer count and storage run in the opposite direction.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8F828-F29F-49B3-86E2-524FC143DB2A}"/>
              </a:ext>
            </a:extLst>
          </p:cNvPr>
          <p:cNvSpPr txBox="1"/>
          <p:nvPr/>
        </p:nvSpPr>
        <p:spPr>
          <a:xfrm>
            <a:off x="360000" y="360000"/>
            <a:ext cx="11223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Storage and Operation Overhead Trade-off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8E2CA9-C581-41E1-8DF2-45B1B9EEE993}"/>
              </a:ext>
            </a:extLst>
          </p:cNvPr>
          <p:cNvCxnSpPr/>
          <p:nvPr/>
        </p:nvCxnSpPr>
        <p:spPr>
          <a:xfrm>
            <a:off x="3886200" y="5715000"/>
            <a:ext cx="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511E1D6A-4BEC-4132-841E-B53315AA4D75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20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7FA252-1048-40DA-A2EB-1DFD3CD96E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83" y="1197173"/>
            <a:ext cx="8433233" cy="3822896"/>
          </a:xfrm>
          <a:prstGeom prst="rect">
            <a:avLst/>
          </a:prstGeom>
        </p:spPr>
      </p:pic>
      <p:sp>
        <p:nvSpPr>
          <p:cNvPr id="8" name="等腰三角形 7">
            <a:extLst>
              <a:ext uri="{FF2B5EF4-FFF2-40B4-BE49-F238E27FC236}">
                <a16:creationId xmlns:a16="http://schemas.microsoft.com/office/drawing/2014/main" id="{4F0A61FA-9BBB-49AA-B011-861A90E6BA17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1CE9FC-D9DB-4880-A637-0136692611FF}"/>
              </a:ext>
            </a:extLst>
          </p:cNvPr>
          <p:cNvSpPr txBox="1"/>
          <p:nvPr/>
        </p:nvSpPr>
        <p:spPr>
          <a:xfrm>
            <a:off x="899999" y="5672576"/>
            <a:ext cx="11223317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improved Pareto frontier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and better performance is achieved by our SOIRA.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628F5BE8-A367-441A-BD17-902179998F9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008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933"/>
    </mc:Choice>
    <mc:Fallback xmlns="">
      <p:transition spd="slow" advTm="419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39AC580-2CFE-4971-84A3-565B00316F78}"/>
              </a:ext>
            </a:extLst>
          </p:cNvPr>
          <p:cNvSpPr txBox="1"/>
          <p:nvPr/>
        </p:nvSpPr>
        <p:spPr>
          <a:xfrm>
            <a:off x="900000" y="5048671"/>
            <a:ext cx="107586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time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goes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through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slight and tolerable time increase with the expansion of the image number.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E4621F4-8CF3-40CC-BED8-4C8BEDC26E51}"/>
              </a:ext>
            </a:extLst>
          </p:cNvPr>
          <p:cNvSpPr txBox="1"/>
          <p:nvPr/>
        </p:nvSpPr>
        <p:spPr>
          <a:xfrm>
            <a:off x="360000" y="360000"/>
            <a:ext cx="936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Reconstruction Time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95FAF80-2141-41A6-A079-6C54509F00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3205" b="26530"/>
          <a:stretch/>
        </p:blipFill>
        <p:spPr>
          <a:xfrm>
            <a:off x="1143000" y="1143000"/>
            <a:ext cx="4549752" cy="3600871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D1F562E-728F-473A-A794-CADE025FE42E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21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3F2228AE-B985-45E2-9ED7-478AF2FE2F2C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DD1FE2E-E763-49A9-A0B7-DECE072D26A8}"/>
              </a:ext>
            </a:extLst>
          </p:cNvPr>
          <p:cNvGrpSpPr/>
          <p:nvPr/>
        </p:nvGrpSpPr>
        <p:grpSpPr>
          <a:xfrm>
            <a:off x="6267848" y="1143000"/>
            <a:ext cx="4857352" cy="3600871"/>
            <a:chOff x="6143658" y="1275929"/>
            <a:chExt cx="4857352" cy="360087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B4751B80-93A4-43B4-8E1A-CE3302F4B8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0041" b="26530"/>
            <a:stretch/>
          </p:blipFill>
          <p:spPr>
            <a:xfrm>
              <a:off x="6143658" y="1275929"/>
              <a:ext cx="4857352" cy="3600871"/>
            </a:xfrm>
            <a:prstGeom prst="rect">
              <a:avLst/>
            </a:prstGeom>
          </p:spPr>
        </p:pic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4E99E6D5-9FDD-4E3C-B9D5-29F60632F08D}"/>
                </a:ext>
              </a:extLst>
            </p:cNvPr>
            <p:cNvGrpSpPr/>
            <p:nvPr/>
          </p:nvGrpSpPr>
          <p:grpSpPr>
            <a:xfrm>
              <a:off x="6840001" y="1800001"/>
              <a:ext cx="1770600" cy="538695"/>
              <a:chOff x="2895600" y="1761737"/>
              <a:chExt cx="1592067" cy="448063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2EAC7EDB-FFF1-4DCC-86BC-7B5B08D03F92}"/>
                  </a:ext>
                </a:extLst>
              </p:cNvPr>
              <p:cNvSpPr/>
              <p:nvPr/>
            </p:nvSpPr>
            <p:spPr>
              <a:xfrm>
                <a:off x="2895600" y="1828800"/>
                <a:ext cx="228600" cy="381000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" name="直接箭头连接符 13">
                <a:extLst>
                  <a:ext uri="{FF2B5EF4-FFF2-40B4-BE49-F238E27FC236}">
                    <a16:creationId xmlns:a16="http://schemas.microsoft.com/office/drawing/2014/main" id="{B4CDDA29-07BC-4FB6-AA44-D1A774569D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31553" y="2006653"/>
                <a:ext cx="294934" cy="0"/>
              </a:xfrm>
              <a:prstGeom prst="straightConnector1">
                <a:avLst/>
              </a:prstGeom>
              <a:ln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CF776DC-F7B0-4A18-9E40-9FA4F114D32A}"/>
                  </a:ext>
                </a:extLst>
              </p:cNvPr>
              <p:cNvSpPr txBox="1"/>
              <p:nvPr/>
            </p:nvSpPr>
            <p:spPr>
              <a:xfrm>
                <a:off x="3300046" y="1761737"/>
                <a:ext cx="1187621" cy="3797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(0.05,0.8)</a:t>
                </a:r>
                <a:endParaRPr lang="zh-CN" altLang="en-US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0E62AE44-0839-41E9-A76F-8C957F7E7F87}"/>
              </a:ext>
            </a:extLst>
          </p:cNvPr>
          <p:cNvSpPr txBox="1"/>
          <p:nvPr/>
        </p:nvSpPr>
        <p:spPr>
          <a:xfrm>
            <a:off x="900000" y="5977376"/>
            <a:ext cx="107586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Around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images consume reconstruction time less than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0.05s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A72FB8D6-4AF6-4878-80C3-566C726F41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122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726"/>
    </mc:Choice>
    <mc:Fallback xmlns="">
      <p:transition spd="slow" advTm="42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D124E579-66A8-4A71-96EF-0473110D7C93}"/>
              </a:ext>
            </a:extLst>
          </p:cNvPr>
          <p:cNvSpPr txBox="1"/>
          <p:nvPr/>
        </p:nvSpPr>
        <p:spPr>
          <a:xfrm>
            <a:off x="360000" y="360003"/>
            <a:ext cx="303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Summary</a:t>
            </a:r>
            <a:endParaRPr lang="en-US" altLang="zh-CN" sz="32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A64961-5FC2-41C1-9CF6-737FCFFB07CA}"/>
              </a:ext>
            </a:extLst>
          </p:cNvPr>
          <p:cNvSpPr txBox="1"/>
          <p:nvPr/>
        </p:nvSpPr>
        <p:spPr>
          <a:xfrm>
            <a:off x="900000" y="1080000"/>
            <a:ext cx="100728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Evaluation of content addressable storage to reveal the file redundancy.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AE40FAA-F607-4302-B112-34E500ED36C7}"/>
              </a:ext>
            </a:extLst>
          </p:cNvPr>
          <p:cNvGrpSpPr/>
          <p:nvPr/>
        </p:nvGrpSpPr>
        <p:grpSpPr>
          <a:xfrm>
            <a:off x="1409700" y="3461682"/>
            <a:ext cx="9944100" cy="3047582"/>
            <a:chOff x="1409700" y="3461682"/>
            <a:chExt cx="9563100" cy="3047582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7917C389-49E2-472C-9CE1-E9DAB074D352}"/>
                </a:ext>
              </a:extLst>
            </p:cNvPr>
            <p:cNvSpPr txBox="1"/>
            <p:nvPr/>
          </p:nvSpPr>
          <p:spPr>
            <a:xfrm>
              <a:off x="1409700" y="3461682"/>
              <a:ext cx="937259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5400" b="1" dirty="0">
                  <a:ln w="0"/>
                  <a:solidFill>
                    <a:srgbClr val="C00000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Thanks for your listening!          </a:t>
              </a: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76F98E1-7425-4D16-AAB4-F32D74834013}"/>
                </a:ext>
              </a:extLst>
            </p:cNvPr>
            <p:cNvSpPr/>
            <p:nvPr/>
          </p:nvSpPr>
          <p:spPr>
            <a:xfrm>
              <a:off x="4572000" y="4394537"/>
              <a:ext cx="2385150" cy="101566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6000" b="1" cap="none" spc="0" dirty="0">
                  <a:ln w="0"/>
                  <a:gradFill>
                    <a:gsLst>
                      <a:gs pos="0">
                        <a:srgbClr val="C00000"/>
                      </a:gs>
                      <a:gs pos="100000">
                        <a:srgbClr val="C00000"/>
                      </a:gs>
                    </a:gsLst>
                    <a:lin ang="5400000"/>
                  </a:gradFill>
                  <a:effectLst>
                    <a:reflection blurRad="6350" stA="53000" endA="300" endPos="35500" dir="5400000" sy="-90000" algn="bl" rotWithShape="0"/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Q&amp;A</a:t>
              </a:r>
              <a:endParaRPr lang="zh-CN" altLang="en-US" sz="6000" b="1" cap="none" spc="0" dirty="0">
                <a:ln w="0"/>
                <a:gradFill>
                  <a:gsLst>
                    <a:gs pos="0">
                      <a:srgbClr val="C00000"/>
                    </a:gs>
                    <a:gs pos="100000">
                      <a:srgbClr val="C00000"/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E638AFEF-C5A7-43BD-B631-B67919F0ADBB}"/>
                </a:ext>
              </a:extLst>
            </p:cNvPr>
            <p:cNvSpPr txBox="1"/>
            <p:nvPr/>
          </p:nvSpPr>
          <p:spPr>
            <a:xfrm>
              <a:off x="6477000" y="6009640"/>
              <a:ext cx="4495800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2000" b="1" dirty="0">
                  <a:ln w="0"/>
                  <a:solidFill>
                    <a:srgbClr val="222434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+mj-cs"/>
                </a:rPr>
                <a:t>Sisi Li (sisili@bupt.edu.cn)</a:t>
              </a:r>
            </a:p>
          </p:txBody>
        </p:sp>
        <p:pic>
          <p:nvPicPr>
            <p:cNvPr id="2056" name="Picture 8" descr="Email, message, letter, mail, send, offer">
              <a:extLst>
                <a:ext uri="{FF2B5EF4-FFF2-40B4-BE49-F238E27FC236}">
                  <a16:creationId xmlns:a16="http://schemas.microsoft.com/office/drawing/2014/main" id="{ED6B92E3-EA05-40DF-9C21-F8CB48AE60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35449" y="5562600"/>
              <a:ext cx="533400" cy="533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1CF21E0D-B8FB-44D2-8850-0928E99C0B67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22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等腰三角形 9">
            <a:extLst>
              <a:ext uri="{FF2B5EF4-FFF2-40B4-BE49-F238E27FC236}">
                <a16:creationId xmlns:a16="http://schemas.microsoft.com/office/drawing/2014/main" id="{91ADC128-CB4C-49F6-9E71-BCA505CED4DB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1D422ED-62F9-42E0-A3C3-14A98BD9EB3C}"/>
              </a:ext>
            </a:extLst>
          </p:cNvPr>
          <p:cNvSpPr txBox="1"/>
          <p:nvPr/>
        </p:nvSpPr>
        <p:spPr>
          <a:xfrm>
            <a:off x="900000" y="1991305"/>
            <a:ext cx="10682400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 reconstruction towards effective layer sharing to save both storage and network resource consumption. 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1BE8E1C-FA35-4A9D-B550-0A0EBA7B2043}"/>
              </a:ext>
            </a:extLst>
          </p:cNvPr>
          <p:cNvSpPr txBox="1"/>
          <p:nvPr/>
        </p:nvSpPr>
        <p:spPr>
          <a:xfrm>
            <a:off x="900000" y="1541665"/>
            <a:ext cx="10072800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Quantification and measurement of layer similarity.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DE026A5-AF4D-40C4-ADA5-AF844E13AC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5094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72"/>
    </mc:Choice>
    <mc:Fallback xmlns="">
      <p:transition spd="slow" advTm="40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D6D566F9-35AD-4A2F-A869-A49829C1E0F3}"/>
              </a:ext>
            </a:extLst>
          </p:cNvPr>
          <p:cNvGrpSpPr/>
          <p:nvPr/>
        </p:nvGrpSpPr>
        <p:grpSpPr>
          <a:xfrm>
            <a:off x="699863" y="5005380"/>
            <a:ext cx="10676643" cy="1356457"/>
            <a:chOff x="699863" y="5005380"/>
            <a:chExt cx="10676643" cy="1356457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CE11725A-C525-432D-93D7-EE957A3A80B7}"/>
                </a:ext>
              </a:extLst>
            </p:cNvPr>
            <p:cNvSpPr/>
            <p:nvPr/>
          </p:nvSpPr>
          <p:spPr>
            <a:xfrm>
              <a:off x="2280146" y="5092676"/>
              <a:ext cx="8001000" cy="96654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How to relieve the burden of storage and network caused by container images? </a:t>
              </a:r>
              <a:endParaRPr lang="zh-CN" altLang="en-US" sz="2000" dirty="0">
                <a:solidFill>
                  <a:srgbClr val="C00000"/>
                </a:solidFill>
              </a:endParaRPr>
            </a:p>
          </p:txBody>
        </p:sp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F79A608B-8D27-4D68-A137-9653EC99C6D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63" y="5005380"/>
              <a:ext cx="1495818" cy="114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0C00AF3-E2F4-44BF-89F0-A816CF648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35367" y="5220698"/>
              <a:ext cx="1141139" cy="1141139"/>
            </a:xfrm>
            <a:prstGeom prst="rect">
              <a:avLst/>
            </a:prstGeom>
          </p:spPr>
        </p:pic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E5462FEE-CB97-4F80-9406-D5B0DCBD0291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3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AAEE6B-C3A7-4F37-AB37-6B8D66290D06}"/>
              </a:ext>
            </a:extLst>
          </p:cNvPr>
          <p:cNvSpPr txBox="1"/>
          <p:nvPr/>
        </p:nvSpPr>
        <p:spPr>
          <a:xfrm>
            <a:off x="360000" y="360003"/>
            <a:ext cx="40459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Background </a:t>
            </a:r>
            <a:endParaRPr lang="en-US" altLang="zh-CN" sz="32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78ACFB91-DFD7-4200-B55A-1C6C8704AEEE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9023981-C768-40D0-AA81-2967AC301422}"/>
              </a:ext>
            </a:extLst>
          </p:cNvPr>
          <p:cNvSpPr/>
          <p:nvPr/>
        </p:nvSpPr>
        <p:spPr>
          <a:xfrm>
            <a:off x="604800" y="1158394"/>
            <a:ext cx="1696106" cy="1188000"/>
          </a:xfrm>
          <a:prstGeom prst="rect">
            <a:avLst/>
          </a:prstGeom>
          <a:solidFill>
            <a:srgbClr val="DAE3F3"/>
          </a:solidFill>
          <a:ln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85E54B5-62F5-46BF-9C5E-032BB9D8A9B0}"/>
              </a:ext>
            </a:extLst>
          </p:cNvPr>
          <p:cNvSpPr/>
          <p:nvPr/>
        </p:nvSpPr>
        <p:spPr>
          <a:xfrm>
            <a:off x="604800" y="2347200"/>
            <a:ext cx="1696106" cy="1188000"/>
          </a:xfrm>
          <a:prstGeom prst="rect">
            <a:avLst/>
          </a:prstGeom>
          <a:solidFill>
            <a:srgbClr val="8FAADC"/>
          </a:solidFill>
          <a:ln>
            <a:solidFill>
              <a:srgbClr val="8FAAD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endParaRPr lang="zh-CN" altLang="en-US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49D519EC-DA51-4548-A67A-25129EBB1C7C}"/>
              </a:ext>
            </a:extLst>
          </p:cNvPr>
          <p:cNvSpPr/>
          <p:nvPr/>
        </p:nvSpPr>
        <p:spPr>
          <a:xfrm>
            <a:off x="604800" y="3535200"/>
            <a:ext cx="1696107" cy="1188000"/>
          </a:xfrm>
          <a:prstGeom prst="rect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Service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F0E92B6-DA2A-4F16-BE8B-C770A72076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3366" y="1308339"/>
            <a:ext cx="951126" cy="3395671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1EEBD46-6A6E-4747-B341-43DCBAF9A4AD}"/>
              </a:ext>
            </a:extLst>
          </p:cNvPr>
          <p:cNvSpPr/>
          <p:nvPr/>
        </p:nvSpPr>
        <p:spPr>
          <a:xfrm>
            <a:off x="3890729" y="1158394"/>
            <a:ext cx="7539271" cy="966546"/>
          </a:xfrm>
          <a:prstGeom prst="rect">
            <a:avLst/>
          </a:prstGeom>
          <a:solidFill>
            <a:srgbClr val="B0C3E6"/>
          </a:solidFill>
          <a:ln>
            <a:solidFill>
              <a:srgbClr val="B0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Huge pressure on storage and network of container images. 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F53B2EB-33F9-447C-B602-059B273E8D51}"/>
              </a:ext>
            </a:extLst>
          </p:cNvPr>
          <p:cNvGrpSpPr/>
          <p:nvPr/>
        </p:nvGrpSpPr>
        <p:grpSpPr>
          <a:xfrm>
            <a:off x="3890730" y="2127600"/>
            <a:ext cx="7539270" cy="2601917"/>
            <a:chOff x="3890730" y="2127600"/>
            <a:chExt cx="7539270" cy="2601917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8059AA-7B05-48AF-8CAC-7C18D7FCABCE}"/>
                </a:ext>
              </a:extLst>
            </p:cNvPr>
            <p:cNvSpPr/>
            <p:nvPr/>
          </p:nvSpPr>
          <p:spPr>
            <a:xfrm>
              <a:off x="3890730" y="2127600"/>
              <a:ext cx="7539270" cy="2595337"/>
            </a:xfrm>
            <a:prstGeom prst="rect">
              <a:avLst/>
            </a:prstGeom>
            <a:noFill/>
            <a:ln>
              <a:solidFill>
                <a:srgbClr val="B0C3E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C138C300-C1D2-4E71-A2D6-CEED6948467E}"/>
                </a:ext>
              </a:extLst>
            </p:cNvPr>
            <p:cNvGrpSpPr/>
            <p:nvPr/>
          </p:nvGrpSpPr>
          <p:grpSpPr>
            <a:xfrm>
              <a:off x="4194645" y="2166203"/>
              <a:ext cx="6880194" cy="2563314"/>
              <a:chOff x="4194645" y="2166203"/>
              <a:chExt cx="6880194" cy="2563314"/>
            </a:xfrm>
          </p:grpSpPr>
          <p:pic>
            <p:nvPicPr>
              <p:cNvPr id="25" name="图片 24">
                <a:extLst>
                  <a:ext uri="{FF2B5EF4-FFF2-40B4-BE49-F238E27FC236}">
                    <a16:creationId xmlns:a16="http://schemas.microsoft.com/office/drawing/2014/main" id="{DDB4EDFD-4BE0-4F95-914D-B618E575472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46" r="998"/>
              <a:stretch/>
            </p:blipFill>
            <p:spPr>
              <a:xfrm>
                <a:off x="5156618" y="2363608"/>
                <a:ext cx="5016255" cy="2161924"/>
              </a:xfrm>
              <a:prstGeom prst="rect">
                <a:avLst/>
              </a:prstGeom>
            </p:spPr>
          </p:pic>
          <p:pic>
            <p:nvPicPr>
              <p:cNvPr id="54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65107B92-E8E8-4967-BC95-210AFF68314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7087234" y="2420056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2D3ECEC4-EC1F-4D20-AEBB-E1B43BE202E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7985105" y="4093117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825421DA-47AB-4D04-BB53-5EF4DC3A0B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6058074" y="3958139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 descr="cloud hosting, cloud, database, cloud storage, computing ">
                <a:extLst>
                  <a:ext uri="{FF2B5EF4-FFF2-40B4-BE49-F238E27FC236}">
                    <a16:creationId xmlns:a16="http://schemas.microsoft.com/office/drawing/2014/main" id="{34E60185-4B7C-4E39-B7EE-D133549BC4D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25281" y="3252373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8" name="Picture 4" descr="big data, server, database, cloud, storage ">
                <a:extLst>
                  <a:ext uri="{FF2B5EF4-FFF2-40B4-BE49-F238E27FC236}">
                    <a16:creationId xmlns:a16="http://schemas.microsoft.com/office/drawing/2014/main" id="{5952B2F6-8B48-49F3-BCBA-FA27A781814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40214" y="380144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0" name="Picture 6" descr="hybrid, server, storage, database, hosting, cloud ">
                <a:extLst>
                  <a:ext uri="{FF2B5EF4-FFF2-40B4-BE49-F238E27FC236}">
                    <a16:creationId xmlns:a16="http://schemas.microsoft.com/office/drawing/2014/main" id="{9AEB22F6-7AED-44F4-83A6-0146FB7897B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04571" y="3801440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2" name="Picture 8" descr="hosting, database, server, storage, network, cloud ">
                <a:extLst>
                  <a:ext uri="{FF2B5EF4-FFF2-40B4-BE49-F238E27FC236}">
                    <a16:creationId xmlns:a16="http://schemas.microsoft.com/office/drawing/2014/main" id="{F0783832-9AB9-4B1C-9FA6-B14A933D7F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38573" y="2744638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4" name="Picture 10" descr="protection, padlock, server, cloud, secure, safety ">
                <a:extLst>
                  <a:ext uri="{FF2B5EF4-FFF2-40B4-BE49-F238E27FC236}">
                    <a16:creationId xmlns:a16="http://schemas.microsoft.com/office/drawing/2014/main" id="{4EFCCBAE-D2CD-4D0C-A63B-D67220F49F0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432605" y="2777828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6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9A810E7A-5A51-4DD3-A16A-E9125DDCB7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37326" y="2411717"/>
                <a:ext cx="540000" cy="54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9" name="箭头: 左 28">
                <a:extLst>
                  <a:ext uri="{FF2B5EF4-FFF2-40B4-BE49-F238E27FC236}">
                    <a16:creationId xmlns:a16="http://schemas.microsoft.com/office/drawing/2014/main" id="{4F184985-C604-4F4A-AE76-D29A1CC13446}"/>
                  </a:ext>
                </a:extLst>
              </p:cNvPr>
              <p:cNvSpPr/>
              <p:nvPr/>
            </p:nvSpPr>
            <p:spPr>
              <a:xfrm rot="821399">
                <a:off x="6027566" y="3200517"/>
                <a:ext cx="1246054" cy="252000"/>
              </a:xfrm>
              <a:prstGeom prst="leftArrow">
                <a:avLst>
                  <a:gd name="adj1" fmla="val 50000"/>
                  <a:gd name="adj2" fmla="val 47610"/>
                </a:avLst>
              </a:prstGeom>
              <a:solidFill>
                <a:srgbClr val="C4D2F0"/>
              </a:solidFill>
              <a:ln>
                <a:solidFill>
                  <a:srgbClr val="7FAE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箭头: 左 45">
                <a:extLst>
                  <a:ext uri="{FF2B5EF4-FFF2-40B4-BE49-F238E27FC236}">
                    <a16:creationId xmlns:a16="http://schemas.microsoft.com/office/drawing/2014/main" id="{D5745ED3-DD21-4E92-9D04-E0256CDA9C95}"/>
                  </a:ext>
                </a:extLst>
              </p:cNvPr>
              <p:cNvSpPr/>
              <p:nvPr/>
            </p:nvSpPr>
            <p:spPr>
              <a:xfrm rot="19248835">
                <a:off x="6866071" y="3716751"/>
                <a:ext cx="490082" cy="253449"/>
              </a:xfrm>
              <a:prstGeom prst="leftArrow">
                <a:avLst>
                  <a:gd name="adj1" fmla="val 50000"/>
                  <a:gd name="adj2" fmla="val 47610"/>
                </a:avLst>
              </a:prstGeom>
              <a:solidFill>
                <a:srgbClr val="C4D2F0"/>
              </a:solidFill>
              <a:ln>
                <a:solidFill>
                  <a:srgbClr val="7FAE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箭头: 左 46">
                <a:extLst>
                  <a:ext uri="{FF2B5EF4-FFF2-40B4-BE49-F238E27FC236}">
                    <a16:creationId xmlns:a16="http://schemas.microsoft.com/office/drawing/2014/main" id="{D66EAABE-3165-4F7C-B80C-12E00E0AC4E7}"/>
                  </a:ext>
                </a:extLst>
              </p:cNvPr>
              <p:cNvSpPr/>
              <p:nvPr/>
            </p:nvSpPr>
            <p:spPr>
              <a:xfrm rot="12549419">
                <a:off x="7875661" y="3601180"/>
                <a:ext cx="490082" cy="253449"/>
              </a:xfrm>
              <a:prstGeom prst="leftArrow">
                <a:avLst>
                  <a:gd name="adj1" fmla="val 50000"/>
                  <a:gd name="adj2" fmla="val 47610"/>
                </a:avLst>
              </a:prstGeom>
              <a:solidFill>
                <a:srgbClr val="C4D2F0"/>
              </a:solidFill>
              <a:ln>
                <a:solidFill>
                  <a:srgbClr val="7FAE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箭头: 左 47">
                <a:extLst>
                  <a:ext uri="{FF2B5EF4-FFF2-40B4-BE49-F238E27FC236}">
                    <a16:creationId xmlns:a16="http://schemas.microsoft.com/office/drawing/2014/main" id="{22398303-4503-4A6D-837E-9E55E612CD04}"/>
                  </a:ext>
                </a:extLst>
              </p:cNvPr>
              <p:cNvSpPr/>
              <p:nvPr/>
            </p:nvSpPr>
            <p:spPr>
              <a:xfrm rot="9952575">
                <a:off x="7856560" y="3119602"/>
                <a:ext cx="1393220" cy="252000"/>
              </a:xfrm>
              <a:prstGeom prst="leftArrow">
                <a:avLst>
                  <a:gd name="adj1" fmla="val 50000"/>
                  <a:gd name="adj2" fmla="val 47610"/>
                </a:avLst>
              </a:prstGeom>
              <a:solidFill>
                <a:srgbClr val="C4D2F0"/>
              </a:solidFill>
              <a:ln>
                <a:solidFill>
                  <a:srgbClr val="7FAE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箭头: 左 48">
                <a:extLst>
                  <a:ext uri="{FF2B5EF4-FFF2-40B4-BE49-F238E27FC236}">
                    <a16:creationId xmlns:a16="http://schemas.microsoft.com/office/drawing/2014/main" id="{C2440995-5D59-4DBB-BC17-34B387DA87BC}"/>
                  </a:ext>
                </a:extLst>
              </p:cNvPr>
              <p:cNvSpPr/>
              <p:nvPr/>
            </p:nvSpPr>
            <p:spPr>
              <a:xfrm rot="5400000">
                <a:off x="7481379" y="2965347"/>
                <a:ext cx="252000" cy="252000"/>
              </a:xfrm>
              <a:prstGeom prst="leftArrow">
                <a:avLst>
                  <a:gd name="adj1" fmla="val 50000"/>
                  <a:gd name="adj2" fmla="val 47610"/>
                </a:avLst>
              </a:prstGeom>
              <a:solidFill>
                <a:srgbClr val="C4D2F0"/>
              </a:solidFill>
              <a:ln>
                <a:solidFill>
                  <a:srgbClr val="7FAEF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pic>
            <p:nvPicPr>
              <p:cNvPr id="52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64007E92-75AE-4D38-8EF8-614A942932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5835920" y="2637506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3B541AF2-06D6-4AD5-AD94-0315FFB785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8960413" y="2608398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12" descr="cloud hosting, cloud services, cloud data, network, cloud sharing ">
                <a:extLst>
                  <a:ext uri="{FF2B5EF4-FFF2-40B4-BE49-F238E27FC236}">
                    <a16:creationId xmlns:a16="http://schemas.microsoft.com/office/drawing/2014/main" id="{E1C2B12A-C5CF-4B84-9129-58CF26E3C0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0723"/>
              <a:stretch/>
            </p:blipFill>
            <p:spPr bwMode="auto">
              <a:xfrm>
                <a:off x="7820921" y="2511014"/>
                <a:ext cx="406800" cy="2411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D9C3B77E-3B34-4078-B37C-200A2A388B95}"/>
                  </a:ext>
                </a:extLst>
              </p:cNvPr>
              <p:cNvSpPr txBox="1"/>
              <p:nvPr/>
            </p:nvSpPr>
            <p:spPr>
              <a:xfrm>
                <a:off x="7220255" y="3675800"/>
                <a:ext cx="1031514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Image registry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368AC131-9074-4CE7-AE19-910B0CD71E96}"/>
                  </a:ext>
                </a:extLst>
              </p:cNvPr>
              <p:cNvSpPr txBox="1"/>
              <p:nvPr/>
            </p:nvSpPr>
            <p:spPr>
              <a:xfrm rot="20724267">
                <a:off x="7862067" y="2896536"/>
                <a:ext cx="126649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Image transmission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AB3D4133-1D7F-4705-8CD1-EE75635FB833}"/>
                  </a:ext>
                </a:extLst>
              </p:cNvPr>
              <p:cNvSpPr txBox="1"/>
              <p:nvPr/>
            </p:nvSpPr>
            <p:spPr>
              <a:xfrm>
                <a:off x="5395253" y="3229531"/>
                <a:ext cx="84910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Authority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4F5C44F7-78BF-494B-941A-EAD773E103CD}"/>
                  </a:ext>
                </a:extLst>
              </p:cNvPr>
              <p:cNvSpPr txBox="1"/>
              <p:nvPr/>
            </p:nvSpPr>
            <p:spPr>
              <a:xfrm>
                <a:off x="8693507" y="4005425"/>
                <a:ext cx="84910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Database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4AC921EC-D28B-4068-B172-81F8C694D7BC}"/>
                  </a:ext>
                </a:extLst>
              </p:cNvPr>
              <p:cNvSpPr txBox="1"/>
              <p:nvPr/>
            </p:nvSpPr>
            <p:spPr>
              <a:xfrm>
                <a:off x="9204080" y="3186600"/>
                <a:ext cx="84910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Runtime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E8A6296E-C269-45E6-90FB-26D89BB4E375}"/>
                  </a:ext>
                </a:extLst>
              </p:cNvPr>
              <p:cNvSpPr txBox="1"/>
              <p:nvPr/>
            </p:nvSpPr>
            <p:spPr>
              <a:xfrm>
                <a:off x="5864112" y="4087504"/>
                <a:ext cx="84910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Storage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182D33D-3671-44FB-B480-F9D17854D2CC}"/>
                  </a:ext>
                </a:extLst>
              </p:cNvPr>
              <p:cNvSpPr txBox="1"/>
              <p:nvPr/>
            </p:nvSpPr>
            <p:spPr>
              <a:xfrm>
                <a:off x="6912222" y="2559605"/>
                <a:ext cx="849108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Access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B46C5EE6-ACDD-4A9E-8185-8E90B3D7221E}"/>
                  </a:ext>
                </a:extLst>
              </p:cNvPr>
              <p:cNvSpPr txBox="1"/>
              <p:nvPr/>
            </p:nvSpPr>
            <p:spPr>
              <a:xfrm>
                <a:off x="4194645" y="3809082"/>
                <a:ext cx="1036523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Identification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AB4F6D15-FB2C-46C6-B186-69005D393445}"/>
                  </a:ext>
                </a:extLst>
              </p:cNvPr>
              <p:cNvSpPr txBox="1"/>
              <p:nvPr/>
            </p:nvSpPr>
            <p:spPr>
              <a:xfrm>
                <a:off x="4326917" y="3175701"/>
                <a:ext cx="1036523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Transaction 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D700A431-F8CB-4245-AEDA-D81776B65468}"/>
                  </a:ext>
                </a:extLst>
              </p:cNvPr>
              <p:cNvSpPr txBox="1"/>
              <p:nvPr/>
            </p:nvSpPr>
            <p:spPr>
              <a:xfrm>
                <a:off x="10140024" y="3975113"/>
                <a:ext cx="759884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Analysis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3B1E960E-AACE-4340-9222-4932FAC43FB1}"/>
                  </a:ext>
                </a:extLst>
              </p:cNvPr>
              <p:cNvSpPr txBox="1"/>
              <p:nvPr/>
            </p:nvSpPr>
            <p:spPr>
              <a:xfrm>
                <a:off x="4882596" y="4412379"/>
                <a:ext cx="697144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Video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2C8FF6D9-C909-4901-8F31-8C89EE6E3845}"/>
                  </a:ext>
                </a:extLst>
              </p:cNvPr>
              <p:cNvSpPr txBox="1"/>
              <p:nvPr/>
            </p:nvSpPr>
            <p:spPr>
              <a:xfrm>
                <a:off x="4658355" y="2460299"/>
                <a:ext cx="1036523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Communication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F9DE5CB8-2031-4857-BB28-AEF7D5D17473}"/>
                  </a:ext>
                </a:extLst>
              </p:cNvPr>
              <p:cNvSpPr txBox="1"/>
              <p:nvPr/>
            </p:nvSpPr>
            <p:spPr>
              <a:xfrm>
                <a:off x="9748424" y="2473820"/>
                <a:ext cx="1071720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manufacturing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5" name="Picture 4" descr="Video tutorial, video lesson, online education, online study, online learning, e-learning, elearning icon - Download on Iconfinder">
                <a:extLst>
                  <a:ext uri="{FF2B5EF4-FFF2-40B4-BE49-F238E27FC236}">
                    <a16:creationId xmlns:a16="http://schemas.microsoft.com/office/drawing/2014/main" id="{A430228B-3D81-4D9C-826F-8F02C3886C6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17305" y="4133966"/>
                <a:ext cx="406800" cy="38918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meeting, conference, communication, discussion, presentation, conversation ">
                <a:extLst>
                  <a:ext uri="{FF2B5EF4-FFF2-40B4-BE49-F238E27FC236}">
                    <a16:creationId xmlns:a16="http://schemas.microsoft.com/office/drawing/2014/main" id="{059AAB60-342C-461E-8559-29BB781612E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974034" y="2166203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8" descr="face scanner, scanner, identity, identification, scan, id ">
                <a:extLst>
                  <a:ext uri="{FF2B5EF4-FFF2-40B4-BE49-F238E27FC236}">
                    <a16:creationId xmlns:a16="http://schemas.microsoft.com/office/drawing/2014/main" id="{CA8F54FD-0267-43B5-9FAB-573F3CEA87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431029" y="3510239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10" descr="compensation, employee, money, payment, salary, cash ">
                <a:extLst>
                  <a:ext uri="{FF2B5EF4-FFF2-40B4-BE49-F238E27FC236}">
                    <a16:creationId xmlns:a16="http://schemas.microsoft.com/office/drawing/2014/main" id="{B7329FE5-FE88-4D0D-B306-5FBA37F9C6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547065" y="2884380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6" name="Picture 12" descr="online payment, mobile payment, smartphone, mobile, payment, card, hand ">
                <a:extLst>
                  <a:ext uri="{FF2B5EF4-FFF2-40B4-BE49-F238E27FC236}">
                    <a16:creationId xmlns:a16="http://schemas.microsoft.com/office/drawing/2014/main" id="{1C8FCBA9-3786-48A1-9384-5AE1C4FC093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47870" y="4144665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89486265-EA2A-47F2-B5D8-C8CA8BE05B3A}"/>
                  </a:ext>
                </a:extLst>
              </p:cNvPr>
              <p:cNvSpPr txBox="1"/>
              <p:nvPr/>
            </p:nvSpPr>
            <p:spPr>
              <a:xfrm>
                <a:off x="9538422" y="4430204"/>
                <a:ext cx="759884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Payment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17" name="Picture 14" descr="diagram, chart, graph, statistics, report, growth, infographic ">
                <a:extLst>
                  <a:ext uri="{FF2B5EF4-FFF2-40B4-BE49-F238E27FC236}">
                    <a16:creationId xmlns:a16="http://schemas.microsoft.com/office/drawing/2014/main" id="{1249427F-BA34-4C42-864B-BF7EBBB716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235367" y="3669759"/>
                <a:ext cx="406800" cy="4251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6" descr="planing, solution, strategy, marketing, plan, management ">
                <a:extLst>
                  <a:ext uri="{FF2B5EF4-FFF2-40B4-BE49-F238E27FC236}">
                    <a16:creationId xmlns:a16="http://schemas.microsoft.com/office/drawing/2014/main" id="{041416F9-53C1-446C-9E1A-6DF3207392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21751" y="2921548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7" name="文本框 66">
                <a:extLst>
                  <a:ext uri="{FF2B5EF4-FFF2-40B4-BE49-F238E27FC236}">
                    <a16:creationId xmlns:a16="http://schemas.microsoft.com/office/drawing/2014/main" id="{C39E20CA-687C-49C0-91A7-B5DFFD747E3C}"/>
                  </a:ext>
                </a:extLst>
              </p:cNvPr>
              <p:cNvSpPr txBox="1"/>
              <p:nvPr/>
            </p:nvSpPr>
            <p:spPr>
              <a:xfrm>
                <a:off x="10184310" y="3219725"/>
                <a:ext cx="890529" cy="299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000" b="1" dirty="0">
                    <a:solidFill>
                      <a:srgbClr val="223764"/>
                    </a:solidFill>
                    <a:latin typeface="Calibri (正文)"/>
                    <a:ea typeface="微软雅黑" panose="020B0503020204020204" pitchFamily="34" charset="-122"/>
                    <a:cs typeface="Arial" panose="020B0604020202020204" pitchFamily="34" charset="0"/>
                  </a:rPr>
                  <a:t>Management   </a:t>
                </a:r>
                <a:endParaRPr lang="zh-CN" altLang="en-US" sz="1000" b="1" dirty="0">
                  <a:solidFill>
                    <a:srgbClr val="223764"/>
                  </a:solidFill>
                  <a:latin typeface="Calibri (正文)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pic>
            <p:nvPicPr>
              <p:cNvPr id="22" name="Picture 18" descr="production, factory, manufacturing, industrial, machine, employee ">
                <a:extLst>
                  <a:ext uri="{FF2B5EF4-FFF2-40B4-BE49-F238E27FC236}">
                    <a16:creationId xmlns:a16="http://schemas.microsoft.com/office/drawing/2014/main" id="{0E1D76D2-B2A2-4495-B161-0A955B4BD3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12043" y="2192474"/>
                <a:ext cx="406800" cy="406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36" name="音频 35">
            <a:hlinkClick r:id="" action="ppaction://media"/>
            <a:extLst>
              <a:ext uri="{FF2B5EF4-FFF2-40B4-BE49-F238E27FC236}">
                <a16:creationId xmlns:a16="http://schemas.microsoft.com/office/drawing/2014/main" id="{C8DBA8C0-AC78-4361-8616-DF162E48A52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0134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45"/>
    </mc:Choice>
    <mc:Fallback xmlns="">
      <p:transition spd="slow" advTm="161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10" grpId="0" animBg="1"/>
      <p:bldP spid="14" grpId="0" animBg="1"/>
      <p:bldP spid="15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37A946D-9BA1-40CB-8C7D-52496C39831F}"/>
              </a:ext>
            </a:extLst>
          </p:cNvPr>
          <p:cNvSpPr txBox="1"/>
          <p:nvPr/>
        </p:nvSpPr>
        <p:spPr>
          <a:xfrm>
            <a:off x="900000" y="1080000"/>
            <a:ext cx="108348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 used in Docker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benefits to both storage and network!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CAS allows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identical layer sharing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among different images at the local storage.</a:t>
            </a:r>
          </a:p>
          <a:p>
            <a:pPr marL="285750" indent="-28575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12BA653-CCDA-41D6-B1CF-4C204B34E481}"/>
              </a:ext>
            </a:extLst>
          </p:cNvPr>
          <p:cNvSpPr txBox="1"/>
          <p:nvPr/>
        </p:nvSpPr>
        <p:spPr>
          <a:xfrm>
            <a:off x="360000" y="360000"/>
            <a:ext cx="1005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 Addressable Storage (CAS) </a:t>
            </a:r>
            <a:endParaRPr lang="zh-CN" altLang="en-US" sz="3600" b="1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E44A176-3306-430A-B7A8-B7E15D1066AB}"/>
              </a:ext>
            </a:extLst>
          </p:cNvPr>
          <p:cNvGrpSpPr/>
          <p:nvPr/>
        </p:nvGrpSpPr>
        <p:grpSpPr>
          <a:xfrm>
            <a:off x="1981200" y="2057400"/>
            <a:ext cx="8229600" cy="4419600"/>
            <a:chOff x="1981200" y="2057400"/>
            <a:chExt cx="8229600" cy="4419600"/>
          </a:xfrm>
        </p:grpSpPr>
        <p:sp>
          <p:nvSpPr>
            <p:cNvPr id="5" name="卷形: 水平 4">
              <a:extLst>
                <a:ext uri="{FF2B5EF4-FFF2-40B4-BE49-F238E27FC236}">
                  <a16:creationId xmlns:a16="http://schemas.microsoft.com/office/drawing/2014/main" id="{DEAC0351-4BDF-48EC-A880-E9064036044B}"/>
                </a:ext>
              </a:extLst>
            </p:cNvPr>
            <p:cNvSpPr/>
            <p:nvPr/>
          </p:nvSpPr>
          <p:spPr>
            <a:xfrm>
              <a:off x="1981200" y="2057400"/>
              <a:ext cx="8229600" cy="2240971"/>
            </a:xfrm>
            <a:prstGeom prst="horizontalScroll">
              <a:avLst>
                <a:gd name="adj" fmla="val 8909"/>
              </a:avLst>
            </a:prstGeom>
            <a:solidFill>
              <a:srgbClr val="F3F5FB"/>
            </a:solidFill>
            <a:ln w="38100">
              <a:solidFill>
                <a:srgbClr val="22376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1BD5927A-58AD-401D-82AE-0B79BE033C1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773461" y="4448834"/>
              <a:ext cx="6586627" cy="2028166"/>
              <a:chOff x="4191000" y="3579974"/>
              <a:chExt cx="4475822" cy="1828800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DB6A7C40-BD31-4CB9-B916-99C0DC503D92}"/>
                  </a:ext>
                </a:extLst>
              </p:cNvPr>
              <p:cNvGrpSpPr/>
              <p:nvPr/>
            </p:nvGrpSpPr>
            <p:grpSpPr>
              <a:xfrm>
                <a:off x="4191000" y="3579975"/>
                <a:ext cx="902578" cy="1420136"/>
                <a:chOff x="768186" y="2880001"/>
                <a:chExt cx="1060614" cy="1525800"/>
              </a:xfrm>
            </p:grpSpPr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CA5EEFA2-EFB6-4748-972E-721B77B6D145}"/>
                    </a:ext>
                  </a:extLst>
                </p:cNvPr>
                <p:cNvSpPr/>
                <p:nvPr/>
              </p:nvSpPr>
              <p:spPr>
                <a:xfrm>
                  <a:off x="768186" y="2880001"/>
                  <a:ext cx="1060614" cy="1525800"/>
                </a:xfrm>
                <a:prstGeom prst="rect">
                  <a:avLst/>
                </a:prstGeom>
                <a:solidFill>
                  <a:srgbClr val="DAE3F3"/>
                </a:solidFill>
                <a:ln>
                  <a:solidFill>
                    <a:srgbClr val="2237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9" name="矩形: 圆角 58">
                  <a:extLst>
                    <a:ext uri="{FF2B5EF4-FFF2-40B4-BE49-F238E27FC236}">
                      <a16:creationId xmlns:a16="http://schemas.microsoft.com/office/drawing/2014/main" id="{86EEE1EA-F179-4A41-BB94-1B252FC79AAD}"/>
                    </a:ext>
                  </a:extLst>
                </p:cNvPr>
                <p:cNvSpPr/>
                <p:nvPr/>
              </p:nvSpPr>
              <p:spPr>
                <a:xfrm>
                  <a:off x="827000" y="2959742"/>
                  <a:ext cx="942987" cy="348765"/>
                </a:xfrm>
                <a:prstGeom prst="roundRect">
                  <a:avLst/>
                </a:prstGeom>
                <a:solidFill>
                  <a:srgbClr val="8FAADC"/>
                </a:solidFill>
                <a:ln>
                  <a:solidFill>
                    <a:srgbClr val="2238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clients</a:t>
                  </a:r>
                  <a:endParaRPr lang="zh-CN" altLang="en-US" sz="14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60" name="图片 59">
                  <a:extLst>
                    <a:ext uri="{FF2B5EF4-FFF2-40B4-BE49-F238E27FC236}">
                      <a16:creationId xmlns:a16="http://schemas.microsoft.com/office/drawing/2014/main" id="{922A38BC-CB5D-4C43-A506-77255EE7C98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331887" y="3451049"/>
                  <a:ext cx="343351" cy="343351"/>
                </a:xfrm>
                <a:prstGeom prst="rect">
                  <a:avLst/>
                </a:prstGeom>
              </p:spPr>
            </p:pic>
            <p:pic>
              <p:nvPicPr>
                <p:cNvPr id="61" name="图片 60">
                  <a:extLst>
                    <a:ext uri="{FF2B5EF4-FFF2-40B4-BE49-F238E27FC236}">
                      <a16:creationId xmlns:a16="http://schemas.microsoft.com/office/drawing/2014/main" id="{FA3A7019-2A51-4410-A940-19914B19D6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1129992" y="3920785"/>
                  <a:ext cx="330815" cy="330815"/>
                </a:xfrm>
                <a:prstGeom prst="rect">
                  <a:avLst/>
                </a:prstGeom>
              </p:spPr>
            </p:pic>
            <p:pic>
              <p:nvPicPr>
                <p:cNvPr id="62" name="图片 61">
                  <a:extLst>
                    <a:ext uri="{FF2B5EF4-FFF2-40B4-BE49-F238E27FC236}">
                      <a16:creationId xmlns:a16="http://schemas.microsoft.com/office/drawing/2014/main" id="{2C916C94-5429-43FF-B50F-1853D12307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894581" y="3434892"/>
                  <a:ext cx="343351" cy="343351"/>
                </a:xfrm>
                <a:prstGeom prst="rect">
                  <a:avLst/>
                </a:prstGeom>
              </p:spPr>
            </p:pic>
          </p:grp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A28C8280-60BA-4A7E-BDE6-46B6894EE177}"/>
                  </a:ext>
                </a:extLst>
              </p:cNvPr>
              <p:cNvSpPr/>
              <p:nvPr/>
            </p:nvSpPr>
            <p:spPr>
              <a:xfrm>
                <a:off x="5275412" y="3579974"/>
                <a:ext cx="2288498" cy="1828800"/>
              </a:xfrm>
              <a:prstGeom prst="rect">
                <a:avLst/>
              </a:prstGeom>
              <a:solidFill>
                <a:srgbClr val="DAE3F3"/>
              </a:solidFill>
              <a:ln>
                <a:solidFill>
                  <a:srgbClr val="2237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5" name="矩形: 圆角 24">
                <a:extLst>
                  <a:ext uri="{FF2B5EF4-FFF2-40B4-BE49-F238E27FC236}">
                    <a16:creationId xmlns:a16="http://schemas.microsoft.com/office/drawing/2014/main" id="{C3D74124-984D-4A30-9E5C-CEC0E4C5F08B}"/>
                  </a:ext>
                </a:extLst>
              </p:cNvPr>
              <p:cNvSpPr/>
              <p:nvPr/>
            </p:nvSpPr>
            <p:spPr>
              <a:xfrm>
                <a:off x="5340260" y="3646988"/>
                <a:ext cx="778151" cy="324612"/>
              </a:xfrm>
              <a:prstGeom prst="roundRect">
                <a:avLst/>
              </a:prstGeom>
              <a:solidFill>
                <a:srgbClr val="8FAADC"/>
              </a:solidFill>
              <a:ln>
                <a:solidFill>
                  <a:srgbClr val="22386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server</a:t>
                </a:r>
                <a:endParaRPr lang="zh-CN" altLang="en-US" b="1" dirty="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9C0C4D09-185B-4C93-8190-A3E11C45C1C7}"/>
                  </a:ext>
                </a:extLst>
              </p:cNvPr>
              <p:cNvGrpSpPr/>
              <p:nvPr/>
            </p:nvGrpSpPr>
            <p:grpSpPr>
              <a:xfrm>
                <a:off x="7717089" y="3579974"/>
                <a:ext cx="949733" cy="1210437"/>
                <a:chOff x="5833727" y="2880000"/>
                <a:chExt cx="1116026" cy="1300500"/>
              </a:xfrm>
            </p:grpSpPr>
            <p:sp>
              <p:nvSpPr>
                <p:cNvPr id="52" name="矩形 51">
                  <a:extLst>
                    <a:ext uri="{FF2B5EF4-FFF2-40B4-BE49-F238E27FC236}">
                      <a16:creationId xmlns:a16="http://schemas.microsoft.com/office/drawing/2014/main" id="{0FBE964F-3B04-4170-BED5-11AA3CAA8733}"/>
                    </a:ext>
                  </a:extLst>
                </p:cNvPr>
                <p:cNvSpPr/>
                <p:nvPr/>
              </p:nvSpPr>
              <p:spPr>
                <a:xfrm>
                  <a:off x="5833727" y="2880000"/>
                  <a:ext cx="1116026" cy="1300500"/>
                </a:xfrm>
                <a:prstGeom prst="rect">
                  <a:avLst/>
                </a:prstGeom>
                <a:solidFill>
                  <a:srgbClr val="DAE3F3"/>
                </a:solidFill>
                <a:ln>
                  <a:solidFill>
                    <a:srgbClr val="2237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矩形: 圆角 52">
                  <a:extLst>
                    <a:ext uri="{FF2B5EF4-FFF2-40B4-BE49-F238E27FC236}">
                      <a16:creationId xmlns:a16="http://schemas.microsoft.com/office/drawing/2014/main" id="{D0E3BAB0-A9F9-4BFC-9A2C-34F1AAA779A2}"/>
                    </a:ext>
                  </a:extLst>
                </p:cNvPr>
                <p:cNvSpPr/>
                <p:nvPr/>
              </p:nvSpPr>
              <p:spPr>
                <a:xfrm>
                  <a:off x="5880983" y="2947457"/>
                  <a:ext cx="1024112" cy="697531"/>
                </a:xfrm>
                <a:prstGeom prst="roundRect">
                  <a:avLst/>
                </a:prstGeom>
                <a:solidFill>
                  <a:srgbClr val="8FAADC"/>
                </a:solidFill>
                <a:ln>
                  <a:solidFill>
                    <a:srgbClr val="2238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Image registry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54" name="图片 53">
                  <a:extLst>
                    <a:ext uri="{FF2B5EF4-FFF2-40B4-BE49-F238E27FC236}">
                      <a16:creationId xmlns:a16="http://schemas.microsoft.com/office/drawing/2014/main" id="{CC0976D3-80DA-48DD-9C16-5B33667CAAF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59746" y="3744831"/>
                  <a:ext cx="288000" cy="288000"/>
                </a:xfrm>
                <a:prstGeom prst="rect">
                  <a:avLst/>
                </a:prstGeom>
              </p:spPr>
            </p:pic>
            <p:pic>
              <p:nvPicPr>
                <p:cNvPr id="56" name="图片 55">
                  <a:extLst>
                    <a:ext uri="{FF2B5EF4-FFF2-40B4-BE49-F238E27FC236}">
                      <a16:creationId xmlns:a16="http://schemas.microsoft.com/office/drawing/2014/main" id="{368F452A-7B5D-4875-A781-3B1EF37D4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0348" y="3744831"/>
                  <a:ext cx="288000" cy="288000"/>
                </a:xfrm>
                <a:prstGeom prst="rect">
                  <a:avLst/>
                </a:prstGeom>
              </p:spPr>
            </p:pic>
          </p:grpSp>
          <p:cxnSp>
            <p:nvCxnSpPr>
              <p:cNvPr id="28" name="连接符: 曲线 27">
                <a:extLst>
                  <a:ext uri="{FF2B5EF4-FFF2-40B4-BE49-F238E27FC236}">
                    <a16:creationId xmlns:a16="http://schemas.microsoft.com/office/drawing/2014/main" id="{D7D770CE-9F56-4E20-9B85-7E1E5F20A4B5}"/>
                  </a:ext>
                </a:extLst>
              </p:cNvPr>
              <p:cNvCxnSpPr>
                <a:cxnSpLocks/>
                <a:stCxn id="57" idx="3"/>
                <a:endCxn id="25" idx="1"/>
              </p:cNvCxnSpPr>
              <p:nvPr/>
            </p:nvCxnSpPr>
            <p:spPr>
              <a:xfrm flipV="1">
                <a:off x="5093578" y="3809295"/>
                <a:ext cx="246682" cy="480748"/>
              </a:xfrm>
              <a:prstGeom prst="curvedConnector3">
                <a:avLst/>
              </a:prstGeom>
              <a:ln w="25400">
                <a:solidFill>
                  <a:srgbClr val="675E47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4D90EBB3-28F5-4437-BE48-FB4ED1F587E6}"/>
                  </a:ext>
                </a:extLst>
              </p:cNvPr>
              <p:cNvGrpSpPr/>
              <p:nvPr/>
            </p:nvGrpSpPr>
            <p:grpSpPr>
              <a:xfrm>
                <a:off x="5344857" y="4061237"/>
                <a:ext cx="2162763" cy="1278160"/>
                <a:chOff x="2618607" y="2228629"/>
                <a:chExt cx="1953463" cy="1011877"/>
              </a:xfrm>
            </p:grpSpPr>
            <p:sp>
              <p:nvSpPr>
                <p:cNvPr id="32" name="矩形 31">
                  <a:extLst>
                    <a:ext uri="{FF2B5EF4-FFF2-40B4-BE49-F238E27FC236}">
                      <a16:creationId xmlns:a16="http://schemas.microsoft.com/office/drawing/2014/main" id="{481F63D0-5D8F-48CD-84C1-20F18B4F7785}"/>
                    </a:ext>
                  </a:extLst>
                </p:cNvPr>
                <p:cNvSpPr/>
                <p:nvPr/>
              </p:nvSpPr>
              <p:spPr>
                <a:xfrm>
                  <a:off x="2618607" y="2229853"/>
                  <a:ext cx="1051501" cy="1010653"/>
                </a:xfrm>
                <a:prstGeom prst="rect">
                  <a:avLst/>
                </a:prstGeom>
                <a:noFill/>
                <a:ln>
                  <a:solidFill>
                    <a:srgbClr val="41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3" name="矩形: 圆角 32">
                  <a:extLst>
                    <a:ext uri="{FF2B5EF4-FFF2-40B4-BE49-F238E27FC236}">
                      <a16:creationId xmlns:a16="http://schemas.microsoft.com/office/drawing/2014/main" id="{2DFCA1B6-9A56-495A-8371-09BCB8E1E561}"/>
                    </a:ext>
                  </a:extLst>
                </p:cNvPr>
                <p:cNvSpPr/>
                <p:nvPr/>
              </p:nvSpPr>
              <p:spPr>
                <a:xfrm>
                  <a:off x="2655129" y="2281694"/>
                  <a:ext cx="989097" cy="256985"/>
                </a:xfrm>
                <a:prstGeom prst="roundRect">
                  <a:avLst/>
                </a:prstGeom>
                <a:solidFill>
                  <a:srgbClr val="8FAADC"/>
                </a:solidFill>
                <a:ln>
                  <a:solidFill>
                    <a:srgbClr val="2238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containers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B8133F5C-F743-491A-9802-4608826C8025}"/>
                    </a:ext>
                  </a:extLst>
                </p:cNvPr>
                <p:cNvSpPr/>
                <p:nvPr/>
              </p:nvSpPr>
              <p:spPr>
                <a:xfrm>
                  <a:off x="3741937" y="2228629"/>
                  <a:ext cx="830133" cy="1010653"/>
                </a:xfrm>
                <a:prstGeom prst="rect">
                  <a:avLst/>
                </a:prstGeom>
                <a:noFill/>
                <a:ln>
                  <a:solidFill>
                    <a:srgbClr val="4167A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5" name="矩形: 圆角 34">
                  <a:extLst>
                    <a:ext uri="{FF2B5EF4-FFF2-40B4-BE49-F238E27FC236}">
                      <a16:creationId xmlns:a16="http://schemas.microsoft.com/office/drawing/2014/main" id="{0EF547B5-BF15-4883-BD31-96F583257A4A}"/>
                    </a:ext>
                  </a:extLst>
                </p:cNvPr>
                <p:cNvSpPr/>
                <p:nvPr/>
              </p:nvSpPr>
              <p:spPr>
                <a:xfrm>
                  <a:off x="3776658" y="2271260"/>
                  <a:ext cx="758024" cy="513970"/>
                </a:xfrm>
                <a:prstGeom prst="roundRect">
                  <a:avLst/>
                </a:prstGeom>
                <a:solidFill>
                  <a:srgbClr val="8FAADC"/>
                </a:solidFill>
                <a:ln>
                  <a:solidFill>
                    <a:srgbClr val="22386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b="1" dirty="0">
                      <a:solidFill>
                        <a:schemeClr val="tx1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local storage</a:t>
                  </a:r>
                  <a:endParaRPr lang="zh-CN" altLang="en-US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  <p:pic>
              <p:nvPicPr>
                <p:cNvPr id="40" name="图片 39">
                  <a:extLst>
                    <a:ext uri="{FF2B5EF4-FFF2-40B4-BE49-F238E27FC236}">
                      <a16:creationId xmlns:a16="http://schemas.microsoft.com/office/drawing/2014/main" id="{65CC153C-19E5-4CEE-889C-C4C0CF5B188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384" y="2636589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1" name="图片 40">
                  <a:extLst>
                    <a:ext uri="{FF2B5EF4-FFF2-40B4-BE49-F238E27FC236}">
                      <a16:creationId xmlns:a16="http://schemas.microsoft.com/office/drawing/2014/main" id="{1B7A619F-3C01-4184-8F82-5A8C345CA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3673" y="2636589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3" name="图片 42">
                  <a:extLst>
                    <a:ext uri="{FF2B5EF4-FFF2-40B4-BE49-F238E27FC236}">
                      <a16:creationId xmlns:a16="http://schemas.microsoft.com/office/drawing/2014/main" id="{6322952A-F381-44A3-8D68-E08EB09C2E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6962" y="2636589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4" name="图片 43">
                  <a:extLst>
                    <a:ext uri="{FF2B5EF4-FFF2-40B4-BE49-F238E27FC236}">
                      <a16:creationId xmlns:a16="http://schemas.microsoft.com/office/drawing/2014/main" id="{22960562-7F32-4352-9DD9-558729D1CA6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10384" y="2901853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5" name="图片 44">
                  <a:extLst>
                    <a:ext uri="{FF2B5EF4-FFF2-40B4-BE49-F238E27FC236}">
                      <a16:creationId xmlns:a16="http://schemas.microsoft.com/office/drawing/2014/main" id="{5CABFFA9-D6AD-4C72-9709-23E62658CC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33673" y="2901853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6" name="图片 45">
                  <a:extLst>
                    <a:ext uri="{FF2B5EF4-FFF2-40B4-BE49-F238E27FC236}">
                      <a16:creationId xmlns:a16="http://schemas.microsoft.com/office/drawing/2014/main" id="{4313320D-825D-43C4-BE12-475C4290934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56962" y="2901853"/>
                  <a:ext cx="221369" cy="212211"/>
                </a:xfrm>
                <a:prstGeom prst="rect">
                  <a:avLst/>
                </a:prstGeom>
              </p:spPr>
            </p:pic>
            <p:pic>
              <p:nvPicPr>
                <p:cNvPr id="47" name="图片 46">
                  <a:extLst>
                    <a:ext uri="{FF2B5EF4-FFF2-40B4-BE49-F238E27FC236}">
                      <a16:creationId xmlns:a16="http://schemas.microsoft.com/office/drawing/2014/main" id="{0A10F2CC-8C10-43BE-A58D-81F3A310275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844436" y="2830910"/>
                  <a:ext cx="327183" cy="313647"/>
                </a:xfrm>
                <a:prstGeom prst="rect">
                  <a:avLst/>
                </a:prstGeom>
              </p:spPr>
            </p:pic>
            <p:pic>
              <p:nvPicPr>
                <p:cNvPr id="49" name="图片 48">
                  <a:extLst>
                    <a:ext uri="{FF2B5EF4-FFF2-40B4-BE49-F238E27FC236}">
                      <a16:creationId xmlns:a16="http://schemas.microsoft.com/office/drawing/2014/main" id="{56BD5180-CBD9-4536-B2E2-CE61A2A1806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61528" y="2830895"/>
                  <a:ext cx="327183" cy="313647"/>
                </a:xfrm>
                <a:prstGeom prst="rect">
                  <a:avLst/>
                </a:prstGeom>
              </p:spPr>
            </p:pic>
            <p:cxnSp>
              <p:nvCxnSpPr>
                <p:cNvPr id="50" name="连接符: 曲线 49">
                  <a:extLst>
                    <a:ext uri="{FF2B5EF4-FFF2-40B4-BE49-F238E27FC236}">
                      <a16:creationId xmlns:a16="http://schemas.microsoft.com/office/drawing/2014/main" id="{16918465-90F6-4ED0-8D96-F107419C0C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>
                  <a:off x="3549500" y="2731706"/>
                  <a:ext cx="284845" cy="230955"/>
                </a:xfrm>
                <a:prstGeom prst="curvedConnector3">
                  <a:avLst/>
                </a:prstGeom>
                <a:ln w="25400">
                  <a:solidFill>
                    <a:srgbClr val="675E47"/>
                  </a:solidFill>
                  <a:prstDash val="sysDash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31" name="连接符: 曲线 30">
                <a:extLst>
                  <a:ext uri="{FF2B5EF4-FFF2-40B4-BE49-F238E27FC236}">
                    <a16:creationId xmlns:a16="http://schemas.microsoft.com/office/drawing/2014/main" id="{767511EF-CBE9-4260-81A1-250865802CE7}"/>
                  </a:ext>
                </a:extLst>
              </p:cNvPr>
              <p:cNvCxnSpPr>
                <a:cxnSpLocks/>
                <a:endCxn id="49" idx="3"/>
              </p:cNvCxnSpPr>
              <p:nvPr/>
            </p:nvCxnSpPr>
            <p:spPr>
              <a:xfrm rot="10800000" flipV="1">
                <a:off x="7415331" y="4548681"/>
                <a:ext cx="433269" cy="471406"/>
              </a:xfrm>
              <a:prstGeom prst="curvedConnector3">
                <a:avLst/>
              </a:prstGeom>
              <a:ln w="25400">
                <a:solidFill>
                  <a:srgbClr val="675E47"/>
                </a:solidFill>
                <a:prstDash val="sys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90033188-1C02-43B3-B266-1F39E088D32B}"/>
                </a:ext>
              </a:extLst>
            </p:cNvPr>
            <p:cNvSpPr txBox="1"/>
            <p:nvPr/>
          </p:nvSpPr>
          <p:spPr>
            <a:xfrm>
              <a:off x="5160592" y="4071564"/>
              <a:ext cx="114511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check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B93DFFA6-D4BE-4632-AE8D-70BF05C697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037278" y="4098092"/>
              <a:ext cx="0" cy="397708"/>
            </a:xfrm>
            <a:prstGeom prst="straightConnector1">
              <a:avLst/>
            </a:prstGeom>
            <a:ln w="25400">
              <a:solidFill>
                <a:srgbClr val="22386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1B4283C9-C824-400E-933F-2D9A8A8A1EFC}"/>
                </a:ext>
              </a:extLst>
            </p:cNvPr>
            <p:cNvGrpSpPr/>
            <p:nvPr/>
          </p:nvGrpSpPr>
          <p:grpSpPr>
            <a:xfrm>
              <a:off x="2863504" y="2126948"/>
              <a:ext cx="6440658" cy="1987852"/>
              <a:chOff x="4722492" y="1970504"/>
              <a:chExt cx="6440658" cy="1987852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A69ABB5-5D13-458B-9821-9B8B3C924D9D}"/>
                  </a:ext>
                </a:extLst>
              </p:cNvPr>
              <p:cNvSpPr txBox="1"/>
              <p:nvPr/>
            </p:nvSpPr>
            <p:spPr>
              <a:xfrm>
                <a:off x="4722492" y="1970504"/>
                <a:ext cx="6440658" cy="19878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</a:t>
                </a: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Tags”: [java: latest],“Image”: sha256:f5b050f177fd426be”,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“Layers”: [“sha256: 987ghtbf6gs8”, 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“sha256: kijl09h7jnw9”,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“sha256: jh75g8hu954f”]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…… </a:t>
                </a:r>
              </a:p>
            </p:txBody>
          </p: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16F0B39E-2BAA-488E-97CC-7E3398521084}"/>
                  </a:ext>
                </a:extLst>
              </p:cNvPr>
              <p:cNvSpPr txBox="1"/>
              <p:nvPr/>
            </p:nvSpPr>
            <p:spPr>
              <a:xfrm>
                <a:off x="9169535" y="2495209"/>
                <a:ext cx="1828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Exist at local!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B4404C4C-C287-4140-9B09-2A20CD0DD941}"/>
                  </a:ext>
                </a:extLst>
              </p:cNvPr>
              <p:cNvSpPr txBox="1"/>
              <p:nvPr/>
            </p:nvSpPr>
            <p:spPr>
              <a:xfrm>
                <a:off x="9169535" y="2865982"/>
                <a:ext cx="18283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Not at local!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130CEE29-77CF-46D0-A633-64B48D05B1C4}"/>
                  </a:ext>
                </a:extLst>
              </p:cNvPr>
              <p:cNvSpPr txBox="1"/>
              <p:nvPr/>
            </p:nvSpPr>
            <p:spPr>
              <a:xfrm>
                <a:off x="9169534" y="3235314"/>
                <a:ext cx="175547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Not at local!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370FC3E0-AB63-4282-9FAB-1A3FAD0F1C91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4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C0D2361E-B0EA-4744-938A-AF6ACC2CF361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FD4381C8-BD42-4BB0-B5D0-1F877C1E93A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97724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902"/>
    </mc:Choice>
    <mc:Fallback xmlns="">
      <p:transition spd="slow" advTm="289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2">
            <a:extLst>
              <a:ext uri="{FF2B5EF4-FFF2-40B4-BE49-F238E27FC236}">
                <a16:creationId xmlns:a16="http://schemas.microsoft.com/office/drawing/2014/main" id="{6146EC9B-376B-424D-AEAE-B39FFA6733B0}"/>
              </a:ext>
            </a:extLst>
          </p:cNvPr>
          <p:cNvSpPr txBox="1"/>
          <p:nvPr/>
        </p:nvSpPr>
        <p:spPr>
          <a:xfrm>
            <a:off x="899999" y="5824976"/>
            <a:ext cx="1045379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saving gets larger with the increase of repositories.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AC4006-507C-4F0C-A9B1-D4D038FC1D40}"/>
              </a:ext>
            </a:extLst>
          </p:cNvPr>
          <p:cNvSpPr txBox="1"/>
          <p:nvPr/>
        </p:nvSpPr>
        <p:spPr>
          <a:xfrm>
            <a:off x="360000" y="360000"/>
            <a:ext cx="101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 of Content Addressable Storage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F78BC9D-671B-4A8C-8ACB-C1358FBEB12F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5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8F24CC4-BB3C-487D-AFAC-D410CCFF7273}"/>
              </a:ext>
            </a:extLst>
          </p:cNvPr>
          <p:cNvGrpSpPr/>
          <p:nvPr/>
        </p:nvGrpSpPr>
        <p:grpSpPr>
          <a:xfrm>
            <a:off x="685800" y="2322600"/>
            <a:ext cx="10561918" cy="3240000"/>
            <a:chOff x="685800" y="2302553"/>
            <a:chExt cx="10561918" cy="32400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CA50812-E926-4211-836E-2161AA9BF3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1938"/>
            <a:stretch/>
          </p:blipFill>
          <p:spPr>
            <a:xfrm>
              <a:off x="6334300" y="2302553"/>
              <a:ext cx="4182890" cy="3240000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20376774-CE00-4B82-B812-EDAF09841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49168"/>
            <a:stretch/>
          </p:blipFill>
          <p:spPr>
            <a:xfrm>
              <a:off x="685800" y="2302553"/>
              <a:ext cx="4423980" cy="3240000"/>
            </a:xfrm>
            <a:prstGeom prst="rect">
              <a:avLst/>
            </a:prstGeom>
          </p:spPr>
        </p:pic>
        <p:sp>
          <p:nvSpPr>
            <p:cNvPr id="24" name="对话气泡: 矩形 23">
              <a:extLst>
                <a:ext uri="{FF2B5EF4-FFF2-40B4-BE49-F238E27FC236}">
                  <a16:creationId xmlns:a16="http://schemas.microsoft.com/office/drawing/2014/main" id="{EF9B07ED-2918-4445-A6B2-95A9FE140A59}"/>
                </a:ext>
              </a:extLst>
            </p:cNvPr>
            <p:cNvSpPr/>
            <p:nvPr/>
          </p:nvSpPr>
          <p:spPr>
            <a:xfrm>
              <a:off x="4786839" y="2628900"/>
              <a:ext cx="1071891" cy="873088"/>
            </a:xfrm>
            <a:prstGeom prst="wedgeRectCallout">
              <a:avLst>
                <a:gd name="adj1" fmla="val -72024"/>
                <a:gd name="adj2" fmla="val 23743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44% layer decline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77419143-CE07-4244-BB65-217AEA8A0A6E}"/>
                </a:ext>
              </a:extLst>
            </p:cNvPr>
            <p:cNvCxnSpPr>
              <a:cxnSpLocks/>
            </p:cNvCxnSpPr>
            <p:nvPr/>
          </p:nvCxnSpPr>
          <p:spPr>
            <a:xfrm>
              <a:off x="9874800" y="2590800"/>
              <a:ext cx="0" cy="911188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对话气泡: 矩形 26">
              <a:extLst>
                <a:ext uri="{FF2B5EF4-FFF2-40B4-BE49-F238E27FC236}">
                  <a16:creationId xmlns:a16="http://schemas.microsoft.com/office/drawing/2014/main" id="{4D477518-1236-4469-967D-A5F77E5EE75F}"/>
                </a:ext>
              </a:extLst>
            </p:cNvPr>
            <p:cNvSpPr/>
            <p:nvPr/>
          </p:nvSpPr>
          <p:spPr>
            <a:xfrm>
              <a:off x="10122243" y="2590800"/>
              <a:ext cx="1125475" cy="873088"/>
            </a:xfrm>
            <a:prstGeom prst="wedgeRectCallout">
              <a:avLst>
                <a:gd name="adj1" fmla="val -68640"/>
                <a:gd name="adj2" fmla="val 2385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38%</a:t>
              </a:r>
            </a:p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saving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>
              <a:extLst>
                <a:ext uri="{FF2B5EF4-FFF2-40B4-BE49-F238E27FC236}">
                  <a16:creationId xmlns:a16="http://schemas.microsoft.com/office/drawing/2014/main" id="{5A922356-5771-423C-8AF4-19BD2F7427C3}"/>
                </a:ext>
              </a:extLst>
            </p:cNvPr>
            <p:cNvCxnSpPr>
              <a:cxnSpLocks/>
            </p:cNvCxnSpPr>
            <p:nvPr/>
          </p:nvCxnSpPr>
          <p:spPr>
            <a:xfrm>
              <a:off x="4517526" y="2660613"/>
              <a:ext cx="0" cy="92078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等腰三角形 10">
            <a:extLst>
              <a:ext uri="{FF2B5EF4-FFF2-40B4-BE49-F238E27FC236}">
                <a16:creationId xmlns:a16="http://schemas.microsoft.com/office/drawing/2014/main" id="{48D86F9E-A087-4CA3-8D97-7783C857E19D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90F41CC-7012-4C52-BD56-9179A7E61439}"/>
              </a:ext>
            </a:extLst>
          </p:cNvPr>
          <p:cNvSpPr/>
          <p:nvPr/>
        </p:nvSpPr>
        <p:spPr>
          <a:xfrm>
            <a:off x="899999" y="1143000"/>
            <a:ext cx="10834801" cy="8790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ImageNet: 2,200 images including 8,305,000 files among the most popular 130 repositories from Docker Hub.</a:t>
            </a:r>
            <a:endParaRPr lang="zh-CN" altLang="en-US" dirty="0"/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E623D3EA-7764-4125-A79E-EE94BB503AE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349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25"/>
    </mc:Choice>
    <mc:Fallback xmlns="">
      <p:transition spd="slow" advTm="33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3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文本框 252"/>
          <p:cNvSpPr txBox="1"/>
          <p:nvPr/>
        </p:nvSpPr>
        <p:spPr>
          <a:xfrm>
            <a:off x="360000" y="360003"/>
            <a:ext cx="723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File Redundancy 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857449-B103-467F-9814-C50456B8839F}"/>
              </a:ext>
            </a:extLst>
          </p:cNvPr>
          <p:cNvSpPr txBox="1"/>
          <p:nvPr/>
        </p:nvSpPr>
        <p:spPr>
          <a:xfrm>
            <a:off x="899999" y="4921508"/>
            <a:ext cx="10008459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redundancy gets larger with the increase of repositories.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D9B8DEE-E2DC-468E-8766-E69AC32807BD}"/>
              </a:ext>
            </a:extLst>
          </p:cNvPr>
          <p:cNvGrpSpPr>
            <a:grpSpLocks noChangeAspect="1"/>
          </p:cNvGrpSpPr>
          <p:nvPr/>
        </p:nvGrpSpPr>
        <p:grpSpPr>
          <a:xfrm>
            <a:off x="633488" y="1206889"/>
            <a:ext cx="5233912" cy="3600000"/>
            <a:chOff x="1800504" y="2739160"/>
            <a:chExt cx="4448825" cy="3060000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4E57FCC8-0B3B-4AD2-888E-E7D5D7A547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52564" b="18442"/>
            <a:stretch/>
          </p:blipFill>
          <p:spPr>
            <a:xfrm>
              <a:off x="1800504" y="2739160"/>
              <a:ext cx="3524534" cy="3060000"/>
            </a:xfrm>
            <a:prstGeom prst="rect">
              <a:avLst/>
            </a:prstGeom>
          </p:spPr>
        </p:pic>
        <p:cxnSp>
          <p:nvCxnSpPr>
            <p:cNvPr id="8" name="直接箭头连接符 7">
              <a:extLst>
                <a:ext uri="{FF2B5EF4-FFF2-40B4-BE49-F238E27FC236}">
                  <a16:creationId xmlns:a16="http://schemas.microsoft.com/office/drawing/2014/main" id="{BC05C1CE-C3B8-4E2B-B643-A2178B59F64A}"/>
                </a:ext>
              </a:extLst>
            </p:cNvPr>
            <p:cNvCxnSpPr>
              <a:cxnSpLocks/>
            </p:cNvCxnSpPr>
            <p:nvPr/>
          </p:nvCxnSpPr>
          <p:spPr>
            <a:xfrm>
              <a:off x="4750492" y="3169123"/>
              <a:ext cx="0" cy="1100037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对话气泡: 矩形 8">
              <a:extLst>
                <a:ext uri="{FF2B5EF4-FFF2-40B4-BE49-F238E27FC236}">
                  <a16:creationId xmlns:a16="http://schemas.microsoft.com/office/drawing/2014/main" id="{AE481F48-AFD0-427A-8BE4-D93523A5240D}"/>
                </a:ext>
              </a:extLst>
            </p:cNvPr>
            <p:cNvSpPr/>
            <p:nvPr/>
          </p:nvSpPr>
          <p:spPr>
            <a:xfrm>
              <a:off x="5012292" y="3213757"/>
              <a:ext cx="1237037" cy="862290"/>
            </a:xfrm>
            <a:prstGeom prst="wedgeRectCallout">
              <a:avLst>
                <a:gd name="adj1" fmla="val -66720"/>
                <a:gd name="adj2" fmla="val 23267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55.2% duplicated files 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32B71016-563C-4BA1-9972-645BCB186EF6}"/>
              </a:ext>
            </a:extLst>
          </p:cNvPr>
          <p:cNvGrpSpPr>
            <a:grpSpLocks noChangeAspect="1"/>
          </p:cNvGrpSpPr>
          <p:nvPr/>
        </p:nvGrpSpPr>
        <p:grpSpPr>
          <a:xfrm>
            <a:off x="6121886" y="1206889"/>
            <a:ext cx="5537346" cy="3600000"/>
            <a:chOff x="6204390" y="2718000"/>
            <a:chExt cx="4706744" cy="3060000"/>
          </a:xfrm>
        </p:grpSpPr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FE894D83-D76B-4816-A198-D424B25DAFA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204390" y="2718000"/>
              <a:ext cx="3729616" cy="3060000"/>
              <a:chOff x="5867403" y="2971786"/>
              <a:chExt cx="3993614" cy="3276600"/>
            </a:xfrm>
          </p:grpSpPr>
          <p:pic>
            <p:nvPicPr>
              <p:cNvPr id="2" name="图片 1">
                <a:extLst>
                  <a:ext uri="{FF2B5EF4-FFF2-40B4-BE49-F238E27FC236}">
                    <a16:creationId xmlns:a16="http://schemas.microsoft.com/office/drawing/2014/main" id="{9809D67D-1761-4AB5-A569-BBDCF0C69F1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49804" b="18442"/>
              <a:stretch/>
            </p:blipFill>
            <p:spPr>
              <a:xfrm>
                <a:off x="5867403" y="2971786"/>
                <a:ext cx="3993614" cy="3276600"/>
              </a:xfrm>
              <a:prstGeom prst="rect">
                <a:avLst/>
              </a:prstGeom>
            </p:spPr>
          </p:pic>
          <p:cxnSp>
            <p:nvCxnSpPr>
              <p:cNvPr id="10" name="直接箭头连接符 9">
                <a:extLst>
                  <a:ext uri="{FF2B5EF4-FFF2-40B4-BE49-F238E27FC236}">
                    <a16:creationId xmlns:a16="http://schemas.microsoft.com/office/drawing/2014/main" id="{B2AE75B4-D9AA-4B92-8C8D-DEFDD18599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76867" y="3487633"/>
                <a:ext cx="0" cy="739967"/>
              </a:xfrm>
              <a:prstGeom prst="straightConnector1">
                <a:avLst/>
              </a:prstGeom>
              <a:ln w="38100">
                <a:solidFill>
                  <a:srgbClr val="C00000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对话气泡: 矩形 10">
              <a:extLst>
                <a:ext uri="{FF2B5EF4-FFF2-40B4-BE49-F238E27FC236}">
                  <a16:creationId xmlns:a16="http://schemas.microsoft.com/office/drawing/2014/main" id="{8AE3530C-439F-487F-8531-35B18052743F}"/>
                </a:ext>
              </a:extLst>
            </p:cNvPr>
            <p:cNvSpPr/>
            <p:nvPr/>
          </p:nvSpPr>
          <p:spPr>
            <a:xfrm>
              <a:off x="9663119" y="3043530"/>
              <a:ext cx="1248015" cy="862290"/>
            </a:xfrm>
            <a:prstGeom prst="wedgeRectCallout">
              <a:avLst>
                <a:gd name="adj1" fmla="val -66736"/>
                <a:gd name="adj2" fmla="val 19729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35% redundant storage</a:t>
              </a:r>
              <a:endPara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35886345-0FDD-4965-BA2A-EF1CF306712C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6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BB86B947-BABF-4053-8582-2FC1A0B89726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DF1CFC8-4A10-471B-9BF1-8C2F5C331931}"/>
              </a:ext>
            </a:extLst>
          </p:cNvPr>
          <p:cNvSpPr/>
          <p:nvPr/>
        </p:nvSpPr>
        <p:spPr>
          <a:xfrm>
            <a:off x="1025035" y="5562600"/>
            <a:ext cx="9900070" cy="903622"/>
          </a:xfrm>
          <a:prstGeom prst="rect">
            <a:avLst/>
          </a:prstGeom>
          <a:solidFill>
            <a:srgbClr val="DB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Layer sharing enables partial files reused, while can not eliminate all the file redundancy. The potential of layer sharing remains to be explored. 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音频 11">
            <a:hlinkClick r:id="" action="ppaction://media"/>
            <a:extLst>
              <a:ext uri="{FF2B5EF4-FFF2-40B4-BE49-F238E27FC236}">
                <a16:creationId xmlns:a16="http://schemas.microsoft.com/office/drawing/2014/main" id="{8C64E25F-0824-4192-A9C3-CEC49247556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9800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66"/>
    </mc:Choice>
    <mc:Fallback xmlns="">
      <p:transition spd="slow" advTm="405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7" grpId="0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文本框 252"/>
          <p:cNvSpPr txBox="1"/>
          <p:nvPr/>
        </p:nvSpPr>
        <p:spPr>
          <a:xfrm>
            <a:off x="360000" y="360003"/>
            <a:ext cx="65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8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Layer Similarity</a:t>
            </a:r>
            <a:endParaRPr lang="zh-CN" altLang="en-US" sz="3600" b="1" spc="-75" dirty="0">
              <a:solidFill>
                <a:srgbClr val="2238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EE14CF-224F-4767-AAEF-14B864BA1AB9}"/>
              </a:ext>
            </a:extLst>
          </p:cNvPr>
          <p:cNvSpPr txBox="1"/>
          <p:nvPr/>
        </p:nvSpPr>
        <p:spPr>
          <a:xfrm>
            <a:off x="990600" y="3887314"/>
            <a:ext cx="4708842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all layers have identical files. (Jaccard index = 0)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130E874-16F4-42D1-8583-9A2732E15EB0}"/>
              </a:ext>
            </a:extLst>
          </p:cNvPr>
          <p:cNvSpPr/>
          <p:nvPr/>
        </p:nvSpPr>
        <p:spPr>
          <a:xfrm>
            <a:off x="900000" y="1219200"/>
            <a:ext cx="844435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 similarity: the level of file redundancy between layers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93666-DA79-452F-8AEE-2C6DF7BA6537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7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A4DD742-3802-49A2-99C1-D0FCE5E6E9F0}"/>
              </a:ext>
            </a:extLst>
          </p:cNvPr>
          <p:cNvSpPr txBox="1"/>
          <p:nvPr/>
        </p:nvSpPr>
        <p:spPr>
          <a:xfrm>
            <a:off x="990600" y="4876800"/>
            <a:ext cx="5490204" cy="9612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Partial layers have high proportion of identical files. (Jaccard index &gt; 0.7)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5CC9A12-5A17-4379-B4D4-D1159270D5E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8056"/>
          <a:stretch/>
        </p:blipFill>
        <p:spPr>
          <a:xfrm>
            <a:off x="6452708" y="3242560"/>
            <a:ext cx="4256918" cy="3234010"/>
          </a:xfrm>
          <a:prstGeom prst="rect">
            <a:avLst/>
          </a:prstGeom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6FDCA76C-A724-4B5B-AEE1-A3ADD56EA79F}"/>
              </a:ext>
            </a:extLst>
          </p:cNvPr>
          <p:cNvGrpSpPr/>
          <p:nvPr/>
        </p:nvGrpSpPr>
        <p:grpSpPr>
          <a:xfrm>
            <a:off x="6342204" y="351188"/>
            <a:ext cx="5177796" cy="977237"/>
            <a:chOff x="6688205" y="360003"/>
            <a:chExt cx="4811196" cy="990170"/>
          </a:xfrm>
          <a:solidFill>
            <a:srgbClr val="DBE3F4"/>
          </a:solidFill>
        </p:grpSpPr>
        <p:sp>
          <p:nvSpPr>
            <p:cNvPr id="4" name="思想气泡: 云 3">
              <a:extLst>
                <a:ext uri="{FF2B5EF4-FFF2-40B4-BE49-F238E27FC236}">
                  <a16:creationId xmlns:a16="http://schemas.microsoft.com/office/drawing/2014/main" id="{C332EB85-40D0-494B-86EB-CB7D65B82478}"/>
                </a:ext>
              </a:extLst>
            </p:cNvPr>
            <p:cNvSpPr/>
            <p:nvPr/>
          </p:nvSpPr>
          <p:spPr>
            <a:xfrm>
              <a:off x="6688205" y="360003"/>
              <a:ext cx="4811196" cy="990170"/>
            </a:xfrm>
            <a:prstGeom prst="cloudCallout">
              <a:avLst>
                <a:gd name="adj1" fmla="val -64603"/>
                <a:gd name="adj2" fmla="val -17924"/>
              </a:avLst>
            </a:prstGeom>
            <a:grpFill/>
            <a:ln>
              <a:solidFill>
                <a:srgbClr val="22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F08C1FD0-140B-4886-945C-8C681A43A883}"/>
                </a:ext>
              </a:extLst>
            </p:cNvPr>
            <p:cNvSpPr txBox="1"/>
            <p:nvPr/>
          </p:nvSpPr>
          <p:spPr>
            <a:xfrm>
              <a:off x="7350110" y="540141"/>
              <a:ext cx="3810000" cy="4996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How many layers are similar?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等腰三角形 19">
            <a:extLst>
              <a:ext uri="{FF2B5EF4-FFF2-40B4-BE49-F238E27FC236}">
                <a16:creationId xmlns:a16="http://schemas.microsoft.com/office/drawing/2014/main" id="{55B8442B-CB4F-4173-AD83-664520E651CB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CD6DB93B-EC7A-4EF0-BB1A-C8C22B4E6DD6}"/>
              </a:ext>
            </a:extLst>
          </p:cNvPr>
          <p:cNvGrpSpPr/>
          <p:nvPr/>
        </p:nvGrpSpPr>
        <p:grpSpPr>
          <a:xfrm>
            <a:off x="900000" y="1676313"/>
            <a:ext cx="8444351" cy="1422954"/>
            <a:chOff x="900000" y="1676313"/>
            <a:chExt cx="8444351" cy="1422954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935907B2-3021-45D5-844A-B3E524EF2FC9}"/>
                </a:ext>
              </a:extLst>
            </p:cNvPr>
            <p:cNvGrpSpPr/>
            <p:nvPr/>
          </p:nvGrpSpPr>
          <p:grpSpPr>
            <a:xfrm>
              <a:off x="4058027" y="2441643"/>
              <a:ext cx="3298799" cy="657624"/>
              <a:chOff x="3711601" y="3468009"/>
              <a:chExt cx="3298799" cy="657624"/>
            </a:xfrm>
          </p:grpSpPr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9630C1CD-4FA6-4C5E-BEA6-76EA3483E680}"/>
                  </a:ext>
                </a:extLst>
              </p:cNvPr>
              <p:cNvSpPr txBox="1"/>
              <p:nvPr/>
            </p:nvSpPr>
            <p:spPr>
              <a:xfrm>
                <a:off x="3711601" y="3626009"/>
                <a:ext cx="3184500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      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4" name="直接箭头连接符 23">
                <a:extLst>
                  <a:ext uri="{FF2B5EF4-FFF2-40B4-BE49-F238E27FC236}">
                    <a16:creationId xmlns:a16="http://schemas.microsoft.com/office/drawing/2014/main" id="{AC97545A-A297-4107-8F64-1718092DA1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00500" y="3919976"/>
                <a:ext cx="2552700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FEBDFC8-305C-4329-BA57-DA9E4C140CCB}"/>
                  </a:ext>
                </a:extLst>
              </p:cNvPr>
              <p:cNvSpPr txBox="1"/>
              <p:nvPr/>
            </p:nvSpPr>
            <p:spPr>
              <a:xfrm>
                <a:off x="3924300" y="3468009"/>
                <a:ext cx="3086100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More redundant storage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1EDCF164-0024-4B2D-A070-CB153604B290}"/>
                </a:ext>
              </a:extLst>
            </p:cNvPr>
            <p:cNvGrpSpPr/>
            <p:nvPr/>
          </p:nvGrpSpPr>
          <p:grpSpPr>
            <a:xfrm>
              <a:off x="3368027" y="1981200"/>
              <a:ext cx="2971800" cy="660867"/>
              <a:chOff x="3528000" y="1591356"/>
              <a:chExt cx="2971800" cy="660867"/>
            </a:xfrm>
          </p:grpSpPr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B966E61B-EA03-487A-8685-216E2FA30826}"/>
                  </a:ext>
                </a:extLst>
              </p:cNvPr>
              <p:cNvSpPr txBox="1"/>
              <p:nvPr/>
            </p:nvSpPr>
            <p:spPr>
              <a:xfrm>
                <a:off x="3528000" y="1752599"/>
                <a:ext cx="2971800" cy="4996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en-US" altLang="zh-CN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               </a:t>
                </a:r>
                <a:r>
                  <a:rPr lang="en-US" altLang="zh-CN" sz="20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cxnSp>
            <p:nvCxnSpPr>
              <p:cNvPr id="28" name="直接箭头连接符 27">
                <a:extLst>
                  <a:ext uri="{FF2B5EF4-FFF2-40B4-BE49-F238E27FC236}">
                    <a16:creationId xmlns:a16="http://schemas.microsoft.com/office/drawing/2014/main" id="{757CAB09-3848-424D-AC3B-84B68CD4C2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48100" y="2057400"/>
                <a:ext cx="2019300" cy="0"/>
              </a:xfrm>
              <a:prstGeom prst="straightConnector1">
                <a:avLst/>
              </a:prstGeom>
              <a:ln w="57150">
                <a:solidFill>
                  <a:srgbClr val="C0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41E7D3F-5DCF-463C-8912-A80F7A7AF015}"/>
                  </a:ext>
                </a:extLst>
              </p:cNvPr>
              <p:cNvSpPr txBox="1"/>
              <p:nvPr/>
            </p:nvSpPr>
            <p:spPr>
              <a:xfrm>
                <a:off x="3754800" y="1591356"/>
                <a:ext cx="2400300" cy="418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More identical files</a:t>
                </a:r>
                <a:endParaRPr lang="zh-CN" altLang="en-US" sz="1600" b="1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E008589-84F9-48E0-ABD5-248C8B8D8469}"/>
                </a:ext>
              </a:extLst>
            </p:cNvPr>
            <p:cNvSpPr/>
            <p:nvPr/>
          </p:nvSpPr>
          <p:spPr>
            <a:xfrm>
              <a:off x="900000" y="1676313"/>
              <a:ext cx="8444351" cy="14229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Quantification metrics: </a:t>
              </a:r>
            </a:p>
            <a:p>
              <a:pPr marL="457200" indent="-457200">
                <a:lnSpc>
                  <a:spcPct val="150000"/>
                </a:lnSpc>
                <a:buAutoNum type="arabicParenBoth"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Jaccard index </a:t>
              </a:r>
            </a:p>
            <a:p>
              <a:pPr marL="457200" indent="-457200">
                <a:lnSpc>
                  <a:spcPct val="150000"/>
                </a:lnSpc>
                <a:buAutoNum type="arabicParenBoth"/>
              </a:pPr>
              <a:r>
                <a: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Deduplication ratio 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806E7FB0-80C0-4ED9-85F8-586CC92C78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3680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896"/>
    </mc:Choice>
    <mc:Fallback xmlns="">
      <p:transition spd="slow" advTm="508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AE9F72-9ECF-40F3-A1B2-67CE5EB9D44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1143" b="24418"/>
          <a:stretch/>
        </p:blipFill>
        <p:spPr>
          <a:xfrm>
            <a:off x="459866" y="1447800"/>
            <a:ext cx="3200400" cy="248532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57FFBCE-B184-4B63-BE1E-2BF5C68851C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114" r="1163" b="24418"/>
          <a:stretch/>
        </p:blipFill>
        <p:spPr>
          <a:xfrm>
            <a:off x="3713175" y="1447800"/>
            <a:ext cx="2995091" cy="248532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90E9A785-97F0-42C2-BD53-B3CA34AC2543}"/>
              </a:ext>
            </a:extLst>
          </p:cNvPr>
          <p:cNvGrpSpPr/>
          <p:nvPr/>
        </p:nvGrpSpPr>
        <p:grpSpPr>
          <a:xfrm>
            <a:off x="5943601" y="304800"/>
            <a:ext cx="5727700" cy="1422954"/>
            <a:chOff x="5943601" y="304800"/>
            <a:chExt cx="5727700" cy="1561394"/>
          </a:xfrm>
        </p:grpSpPr>
        <p:sp>
          <p:nvSpPr>
            <p:cNvPr id="9" name="思想气泡: 云 8">
              <a:extLst>
                <a:ext uri="{FF2B5EF4-FFF2-40B4-BE49-F238E27FC236}">
                  <a16:creationId xmlns:a16="http://schemas.microsoft.com/office/drawing/2014/main" id="{3CAA2505-35AB-412D-9E11-EF85B80C5C3C}"/>
                </a:ext>
              </a:extLst>
            </p:cNvPr>
            <p:cNvSpPr/>
            <p:nvPr/>
          </p:nvSpPr>
          <p:spPr>
            <a:xfrm>
              <a:off x="5943601" y="304800"/>
              <a:ext cx="5727700" cy="1561394"/>
            </a:xfrm>
            <a:prstGeom prst="cloudCallout">
              <a:avLst>
                <a:gd name="adj1" fmla="val -55198"/>
                <a:gd name="adj2" fmla="val -22575"/>
              </a:avLst>
            </a:prstGeom>
            <a:solidFill>
              <a:srgbClr val="DBE4F5"/>
            </a:solidFill>
            <a:ln>
              <a:solidFill>
                <a:srgbClr val="22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F092900-C8DE-473F-B199-3FBFBC397CCA}"/>
                </a:ext>
              </a:extLst>
            </p:cNvPr>
            <p:cNvSpPr/>
            <p:nvPr/>
          </p:nvSpPr>
          <p:spPr>
            <a:xfrm>
              <a:off x="10287000" y="943822"/>
              <a:ext cx="609600" cy="427778"/>
            </a:xfrm>
            <a:prstGeom prst="rect">
              <a:avLst/>
            </a:prstGeom>
            <a:solidFill>
              <a:srgbClr val="DBE4F5"/>
            </a:solidFill>
            <a:ln>
              <a:solidFill>
                <a:srgbClr val="DBE4F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F9EE14CF-224F-4767-AAEF-14B864BA1AB9}"/>
              </a:ext>
            </a:extLst>
          </p:cNvPr>
          <p:cNvSpPr txBox="1"/>
          <p:nvPr/>
        </p:nvSpPr>
        <p:spPr>
          <a:xfrm>
            <a:off x="6877050" y="2973176"/>
            <a:ext cx="5105400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223764"/>
              </a:buClr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Layers within the same repositories are more similar than layers across the repositories. 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6DF5025-AF38-40DD-B9CA-C5DA3354411E}"/>
              </a:ext>
            </a:extLst>
          </p:cNvPr>
          <p:cNvSpPr txBox="1"/>
          <p:nvPr/>
        </p:nvSpPr>
        <p:spPr>
          <a:xfrm>
            <a:off x="6553200" y="582310"/>
            <a:ext cx="5063985" cy="984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much similar are layers within repository and across repositories?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CE8675B-9ABF-41B7-9088-1A3709B58CDD}"/>
              </a:ext>
            </a:extLst>
          </p:cNvPr>
          <p:cNvSpPr txBox="1"/>
          <p:nvPr/>
        </p:nvSpPr>
        <p:spPr>
          <a:xfrm>
            <a:off x="360000" y="360000"/>
            <a:ext cx="654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Layer Similarity</a:t>
            </a:r>
            <a:endParaRPr lang="zh-CN" altLang="en-US" sz="3600" b="1" spc="-75" dirty="0">
              <a:solidFill>
                <a:srgbClr val="22376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CE1D115-FEE4-420C-8C2F-96F5E939C0D4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8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05239C65-0833-4A88-97CC-09548A111A83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6DD8AB4-CAF8-40B7-A4A1-D36C88999DD8}"/>
              </a:ext>
            </a:extLst>
          </p:cNvPr>
          <p:cNvGrpSpPr/>
          <p:nvPr/>
        </p:nvGrpSpPr>
        <p:grpSpPr>
          <a:xfrm>
            <a:off x="1972221" y="1056553"/>
            <a:ext cx="2231379" cy="1153247"/>
            <a:chOff x="1972221" y="1056553"/>
            <a:chExt cx="2231379" cy="1153247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B9018BA-6A0F-4496-8717-065B37815A4A}"/>
                </a:ext>
              </a:extLst>
            </p:cNvPr>
            <p:cNvSpPr/>
            <p:nvPr/>
          </p:nvSpPr>
          <p:spPr>
            <a:xfrm>
              <a:off x="2895600" y="1828800"/>
              <a:ext cx="228600" cy="381000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64111FE5-04A2-4035-BF4B-1D3065C2D64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28900" y="1478173"/>
              <a:ext cx="381000" cy="457200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>
              <a:extLst>
                <a:ext uri="{FF2B5EF4-FFF2-40B4-BE49-F238E27FC236}">
                  <a16:creationId xmlns:a16="http://schemas.microsoft.com/office/drawing/2014/main" id="{17179EB5-86AC-41F7-B7FB-9549D4F7FE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10787" y="1462188"/>
              <a:ext cx="418213" cy="584638"/>
            </a:xfrm>
            <a:prstGeom prst="straightConnector1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1592C6BE-CB87-4497-91E7-0A950168940A}"/>
                </a:ext>
              </a:extLst>
            </p:cNvPr>
            <p:cNvSpPr txBox="1"/>
            <p:nvPr/>
          </p:nvSpPr>
          <p:spPr>
            <a:xfrm>
              <a:off x="1972221" y="1061537"/>
              <a:ext cx="1143000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(0.8,0.72)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EDFD91F-A8FA-4A37-A9A5-73F4B3CECBD6}"/>
                </a:ext>
              </a:extLst>
            </p:cNvPr>
            <p:cNvSpPr txBox="1"/>
            <p:nvPr/>
          </p:nvSpPr>
          <p:spPr>
            <a:xfrm>
              <a:off x="3060600" y="1056553"/>
              <a:ext cx="1143000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(0.8,0.79)</a:t>
              </a:r>
              <a:endParaRPr lang="zh-CN" altLang="en-US" b="1" dirty="0">
                <a:solidFill>
                  <a:srgbClr val="C00000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681A137-5332-4B7E-94EB-38DF365CF6DA}"/>
              </a:ext>
            </a:extLst>
          </p:cNvPr>
          <p:cNvGrpSpPr/>
          <p:nvPr/>
        </p:nvGrpSpPr>
        <p:grpSpPr>
          <a:xfrm>
            <a:off x="553299" y="3810000"/>
            <a:ext cx="6228502" cy="2961620"/>
            <a:chOff x="553299" y="3810000"/>
            <a:chExt cx="6228502" cy="2961620"/>
          </a:xfrm>
        </p:grpSpPr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C5EC4AC9-CDFD-4016-9329-1FE36C1F62F5}"/>
                </a:ext>
              </a:extLst>
            </p:cNvPr>
            <p:cNvSpPr txBox="1"/>
            <p:nvPr/>
          </p:nvSpPr>
          <p:spPr>
            <a:xfrm>
              <a:off x="762001" y="6248400"/>
              <a:ext cx="6019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Metric difference of the layer: maximum/average metric within repository</a:t>
              </a:r>
            </a:p>
            <a:p>
              <a:r>
                <a:rPr lang="en-US" altLang="zh-CN" sz="1400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                                            - maximum/average metric across repository  </a:t>
              </a:r>
              <a:endPara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21AF7A5A-92F6-44D8-82B2-A7E6F3D4414C}"/>
                </a:ext>
              </a:extLst>
            </p:cNvPr>
            <p:cNvGrpSpPr/>
            <p:nvPr/>
          </p:nvGrpSpPr>
          <p:grpSpPr>
            <a:xfrm>
              <a:off x="553299" y="3810000"/>
              <a:ext cx="6228501" cy="2931886"/>
              <a:chOff x="553299" y="3810000"/>
              <a:chExt cx="6228501" cy="2931886"/>
            </a:xfrm>
          </p:grpSpPr>
          <p:pic>
            <p:nvPicPr>
              <p:cNvPr id="11" name="图片 10">
                <a:extLst>
                  <a:ext uri="{FF2B5EF4-FFF2-40B4-BE49-F238E27FC236}">
                    <a16:creationId xmlns:a16="http://schemas.microsoft.com/office/drawing/2014/main" id="{4281C7D0-1ABE-4F40-85A4-0050243A3D7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52837" b="24154"/>
              <a:stretch/>
            </p:blipFill>
            <p:spPr>
              <a:xfrm>
                <a:off x="553299" y="3810000"/>
                <a:ext cx="3045333" cy="2485320"/>
              </a:xfrm>
              <a:prstGeom prst="rect">
                <a:avLst/>
              </a:prstGeom>
            </p:spPr>
          </p:pic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F710A03E-C121-4A84-ACC7-2A9942B395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52837" b="24154"/>
              <a:stretch/>
            </p:blipFill>
            <p:spPr>
              <a:xfrm>
                <a:off x="3736467" y="3810000"/>
                <a:ext cx="3045333" cy="2485320"/>
              </a:xfrm>
              <a:prstGeom prst="rect">
                <a:avLst/>
              </a:prstGeom>
            </p:spPr>
          </p:pic>
          <p:sp>
            <p:nvSpPr>
              <p:cNvPr id="10" name="双括号 9">
                <a:extLst>
                  <a:ext uri="{FF2B5EF4-FFF2-40B4-BE49-F238E27FC236}">
                    <a16:creationId xmlns:a16="http://schemas.microsoft.com/office/drawing/2014/main" id="{68153BF2-870B-46D0-B2E4-CDE59047650C}"/>
                  </a:ext>
                </a:extLst>
              </p:cNvPr>
              <p:cNvSpPr/>
              <p:nvPr/>
            </p:nvSpPr>
            <p:spPr>
              <a:xfrm>
                <a:off x="762000" y="6295320"/>
                <a:ext cx="5867400" cy="446566"/>
              </a:xfrm>
              <a:prstGeom prst="bracketPair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>
                <a:extLst>
                  <a:ext uri="{FF2B5EF4-FFF2-40B4-BE49-F238E27FC236}">
                    <a16:creationId xmlns:a16="http://schemas.microsoft.com/office/drawing/2014/main" id="{63751A87-1537-42AE-9F27-077C924E5189}"/>
                  </a:ext>
                </a:extLst>
              </p:cNvPr>
              <p:cNvGrpSpPr/>
              <p:nvPr/>
            </p:nvGrpSpPr>
            <p:grpSpPr>
              <a:xfrm>
                <a:off x="2218779" y="4800600"/>
                <a:ext cx="1540161" cy="507947"/>
                <a:chOff x="2895600" y="1701853"/>
                <a:chExt cx="1540161" cy="507947"/>
              </a:xfrm>
            </p:grpSpPr>
            <p:sp>
              <p:nvSpPr>
                <p:cNvPr id="30" name="椭圆 29">
                  <a:extLst>
                    <a:ext uri="{FF2B5EF4-FFF2-40B4-BE49-F238E27FC236}">
                      <a16:creationId xmlns:a16="http://schemas.microsoft.com/office/drawing/2014/main" id="{F62B2B34-F53C-47F4-B86C-95FB5E67403B}"/>
                    </a:ext>
                  </a:extLst>
                </p:cNvPr>
                <p:cNvSpPr/>
                <p:nvPr/>
              </p:nvSpPr>
              <p:spPr>
                <a:xfrm>
                  <a:off x="2895600" y="1828800"/>
                  <a:ext cx="228600" cy="381000"/>
                </a:xfrm>
                <a:prstGeom prst="ellipse">
                  <a:avLst/>
                </a:prstGeom>
                <a:noFill/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2" name="直接箭头连接符 31">
                  <a:extLst>
                    <a:ext uri="{FF2B5EF4-FFF2-40B4-BE49-F238E27FC236}">
                      <a16:creationId xmlns:a16="http://schemas.microsoft.com/office/drawing/2014/main" id="{69880039-5129-41EF-BA7E-4CEB0D6507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010787" y="2006653"/>
                  <a:ext cx="294934" cy="0"/>
                </a:xfrm>
                <a:prstGeom prst="straightConnector1">
                  <a:avLst/>
                </a:prstGeom>
                <a:ln>
                  <a:solidFill>
                    <a:srgbClr val="C0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9C7B2123-272A-4EFF-B7D8-B64371F47207}"/>
                    </a:ext>
                  </a:extLst>
                </p:cNvPr>
                <p:cNvSpPr txBox="1"/>
                <p:nvPr/>
              </p:nvSpPr>
              <p:spPr>
                <a:xfrm>
                  <a:off x="3292761" y="1701853"/>
                  <a:ext cx="1143000" cy="45653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>
                    <a:lnSpc>
                      <a:spcPct val="150000"/>
                    </a:lnSpc>
                  </a:pPr>
                  <a:r>
                    <a:rPr lang="en-US" altLang="zh-CN" b="1" dirty="0">
                      <a:solidFill>
                        <a:srgbClr val="C00000"/>
                      </a:solidFill>
                      <a:latin typeface="Arial" panose="020B0604020202020204" pitchFamily="34" charset="0"/>
                      <a:ea typeface="微软雅黑" panose="020B0503020204020204" pitchFamily="34" charset="-122"/>
                      <a:cs typeface="Arial" panose="020B0604020202020204" pitchFamily="34" charset="0"/>
                    </a:rPr>
                    <a:t>(0,0.32)</a:t>
                  </a:r>
                  <a:endParaRPr lang="zh-CN" altLang="en-US" b="1" dirty="0">
                    <a:solidFill>
                      <a:srgbClr val="C00000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endParaRPr>
                </a:p>
              </p:txBody>
            </p:sp>
          </p:grpSp>
        </p:grpSp>
      </p:grpSp>
      <p:pic>
        <p:nvPicPr>
          <p:cNvPr id="16" name="音频 15">
            <a:hlinkClick r:id="" action="ppaction://media"/>
            <a:extLst>
              <a:ext uri="{FF2B5EF4-FFF2-40B4-BE49-F238E27FC236}">
                <a16:creationId xmlns:a16="http://schemas.microsoft.com/office/drawing/2014/main" id="{C8637463-2C32-456D-AD2C-6207A585F4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60776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9054"/>
    </mc:Choice>
    <mc:Fallback xmlns="">
      <p:transition spd="slow" advTm="890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0DAEECD-C3C3-425A-94FD-E9B5AAE788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25729" y="1476988"/>
            <a:ext cx="1089491" cy="118052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EAEB8A3-F767-4AAB-9D1A-4495AF346D9E}"/>
              </a:ext>
            </a:extLst>
          </p:cNvPr>
          <p:cNvSpPr/>
          <p:nvPr/>
        </p:nvSpPr>
        <p:spPr>
          <a:xfrm>
            <a:off x="900000" y="1432476"/>
            <a:ext cx="3960000" cy="536993"/>
          </a:xfrm>
          <a:prstGeom prst="rect">
            <a:avLst/>
          </a:prstGeom>
          <a:solidFill>
            <a:srgbClr val="B0C3E6"/>
          </a:solidFill>
          <a:ln>
            <a:solidFill>
              <a:srgbClr val="B0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C291EA4-8E29-40EC-874C-DEF364F34E6C}"/>
              </a:ext>
            </a:extLst>
          </p:cNvPr>
          <p:cNvSpPr/>
          <p:nvPr/>
        </p:nvSpPr>
        <p:spPr>
          <a:xfrm>
            <a:off x="900000" y="2149421"/>
            <a:ext cx="3960000" cy="540000"/>
          </a:xfrm>
          <a:prstGeom prst="rect">
            <a:avLst/>
          </a:prstGeom>
          <a:solidFill>
            <a:srgbClr val="6E8AC0"/>
          </a:solidFill>
          <a:ln>
            <a:solidFill>
              <a:srgbClr val="6E8A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4C0E1701-1826-4B26-BB1A-A358E66C2A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5400000">
            <a:off x="8134640" y="2515517"/>
            <a:ext cx="1180521" cy="12321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CB66A60-DA41-4662-A7F0-F2BDD785EFC4}"/>
              </a:ext>
            </a:extLst>
          </p:cNvPr>
          <p:cNvSpPr txBox="1"/>
          <p:nvPr/>
        </p:nvSpPr>
        <p:spPr>
          <a:xfrm>
            <a:off x="360000" y="360003"/>
            <a:ext cx="701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spc="-75" dirty="0">
                <a:solidFill>
                  <a:srgbClr val="22376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 Reconstruction</a:t>
            </a:r>
            <a:endParaRPr lang="zh-CN" altLang="en-US" sz="3600" b="1" spc="-75" dirty="0">
              <a:solidFill>
                <a:srgbClr val="223763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A770BE5-930D-4138-B261-A267E4664649}"/>
              </a:ext>
            </a:extLst>
          </p:cNvPr>
          <p:cNvSpPr/>
          <p:nvPr/>
        </p:nvSpPr>
        <p:spPr>
          <a:xfrm>
            <a:off x="6110502" y="1281427"/>
            <a:ext cx="5228798" cy="13760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22376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Image reconstruction: </a:t>
            </a:r>
          </a:p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Regrouping the files to create identical layers towards effective layer sharing.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E99C05F1-2EDC-4B6B-B900-E41045D926CA}"/>
              </a:ext>
            </a:extLst>
          </p:cNvPr>
          <p:cNvSpPr/>
          <p:nvPr/>
        </p:nvSpPr>
        <p:spPr>
          <a:xfrm>
            <a:off x="1252969" y="1403062"/>
            <a:ext cx="3264180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Limited layer sharing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46714C1-167C-482A-9951-266FE7666874}"/>
              </a:ext>
            </a:extLst>
          </p:cNvPr>
          <p:cNvSpPr txBox="1"/>
          <p:nvPr/>
        </p:nvSpPr>
        <p:spPr>
          <a:xfrm>
            <a:off x="11520000" y="6120000"/>
            <a:ext cx="533400" cy="402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spcBef>
                <a:spcPct val="0"/>
              </a:spcBef>
            </a:pPr>
            <a:r>
              <a:rPr lang="en-US" altLang="zh-CN" sz="2000" dirty="0">
                <a:ln w="0"/>
                <a:solidFill>
                  <a:srgbClr val="223764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9</a:t>
            </a:r>
            <a:endParaRPr lang="zh-CN" altLang="en-US" sz="2000" dirty="0">
              <a:ln w="0"/>
              <a:solidFill>
                <a:srgbClr val="223764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59649BDA-60C7-4F5B-B4C2-26DCCFEB6C2E}"/>
              </a:ext>
            </a:extLst>
          </p:cNvPr>
          <p:cNvSpPr/>
          <p:nvPr/>
        </p:nvSpPr>
        <p:spPr>
          <a:xfrm>
            <a:off x="1067751" y="2086465"/>
            <a:ext cx="3606047" cy="540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 similarity of layers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711F90C3-F704-4483-87B7-FDB155ABDCB0}"/>
              </a:ext>
            </a:extLst>
          </p:cNvPr>
          <p:cNvSpPr/>
          <p:nvPr/>
        </p:nvSpPr>
        <p:spPr>
          <a:xfrm>
            <a:off x="5715001" y="3624878"/>
            <a:ext cx="6019800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b="1" dirty="0">
                <a:solidFill>
                  <a:srgbClr val="2237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Questions: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How many layers in the reconstructed image?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Which layer does each file belong to?</a:t>
            </a:r>
          </a:p>
          <a:p>
            <a:pPr>
              <a:lnSpc>
                <a:spcPct val="150000"/>
              </a:lnSpc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is the order of layers?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11AB96E6-F6E9-4256-8DE2-09309A868BA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34" y="5034693"/>
            <a:ext cx="1119866" cy="1422955"/>
          </a:xfrm>
          <a:prstGeom prst="rect">
            <a:avLst/>
          </a:prstGeom>
        </p:spPr>
      </p:pic>
      <p:grpSp>
        <p:nvGrpSpPr>
          <p:cNvPr id="57" name="组合 56">
            <a:extLst>
              <a:ext uri="{FF2B5EF4-FFF2-40B4-BE49-F238E27FC236}">
                <a16:creationId xmlns:a16="http://schemas.microsoft.com/office/drawing/2014/main" id="{46BAF371-2625-48CE-B6EF-91A2D950BE03}"/>
              </a:ext>
            </a:extLst>
          </p:cNvPr>
          <p:cNvGrpSpPr/>
          <p:nvPr/>
        </p:nvGrpSpPr>
        <p:grpSpPr>
          <a:xfrm>
            <a:off x="852676" y="3245094"/>
            <a:ext cx="4420425" cy="3076180"/>
            <a:chOff x="937800" y="2920917"/>
            <a:chExt cx="4420425" cy="3076180"/>
          </a:xfrm>
        </p:grpSpPr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105C1BEE-75B2-4914-9CBD-B6AB055C1E4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37800" y="2920917"/>
              <a:ext cx="4320000" cy="2593238"/>
              <a:chOff x="6210775" y="3124200"/>
              <a:chExt cx="5049983" cy="3031437"/>
            </a:xfrm>
          </p:grpSpPr>
          <p:pic>
            <p:nvPicPr>
              <p:cNvPr id="14" name="图片 13">
                <a:extLst>
                  <a:ext uri="{FF2B5EF4-FFF2-40B4-BE49-F238E27FC236}">
                    <a16:creationId xmlns:a16="http://schemas.microsoft.com/office/drawing/2014/main" id="{DFC7E83D-3A9D-45FD-9707-95F171A7D4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0775" y="3124200"/>
                <a:ext cx="5049983" cy="3031437"/>
              </a:xfrm>
              <a:prstGeom prst="rect">
                <a:avLst/>
              </a:prstGeom>
            </p:spPr>
          </p:pic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51AA604A-3B21-4AE2-8272-1555CB337C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51424" y="4191000"/>
                <a:ext cx="2226902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连接符: 肘形 44">
                <a:extLst>
                  <a:ext uri="{FF2B5EF4-FFF2-40B4-BE49-F238E27FC236}">
                    <a16:creationId xmlns:a16="http://schemas.microsoft.com/office/drawing/2014/main" id="{3FF026D0-BB41-4A82-BAF1-8326255043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82511" y="3504998"/>
                <a:ext cx="2471861" cy="423111"/>
              </a:xfrm>
              <a:prstGeom prst="bentConnector3">
                <a:avLst>
                  <a:gd name="adj1" fmla="val 450"/>
                </a:avLst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8DE272B9-0B6C-4330-8894-F0549932DB58}"/>
                </a:ext>
              </a:extLst>
            </p:cNvPr>
            <p:cNvSpPr txBox="1"/>
            <p:nvPr/>
          </p:nvSpPr>
          <p:spPr>
            <a:xfrm>
              <a:off x="1038225" y="5540562"/>
              <a:ext cx="4320000" cy="4565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An</a:t>
              </a: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example</a:t>
              </a: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of</a:t>
              </a:r>
              <a:r>
                <a:rPr lang="zh-CN" altLang="en-US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 </a:t>
              </a:r>
              <a:r>
                <a:rPr lang="en-US" altLang="zh-CN" b="1" dirty="0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image reconstruction</a:t>
              </a:r>
              <a:endParaRPr lang="zh-CN" altLang="en-US" b="1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26" name="等腰三角形 25">
            <a:extLst>
              <a:ext uri="{FF2B5EF4-FFF2-40B4-BE49-F238E27FC236}">
                <a16:creationId xmlns:a16="http://schemas.microsoft.com/office/drawing/2014/main" id="{E365F5F8-B21C-4B76-8FE1-DE36E9549FD2}"/>
              </a:ext>
            </a:extLst>
          </p:cNvPr>
          <p:cNvSpPr/>
          <p:nvPr/>
        </p:nvSpPr>
        <p:spPr>
          <a:xfrm rot="5400000">
            <a:off x="-90000" y="593168"/>
            <a:ext cx="360000" cy="180000"/>
          </a:xfrm>
          <a:prstGeom prst="triangle">
            <a:avLst/>
          </a:prstGeom>
          <a:solidFill>
            <a:srgbClr val="223764"/>
          </a:solidFill>
          <a:ln>
            <a:solidFill>
              <a:srgbClr val="2237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842887F-D028-4120-AC2D-25DB76F341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734800" y="6400800"/>
            <a:ext cx="304800" cy="304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913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771"/>
    </mc:Choice>
    <mc:Fallback xmlns="">
      <p:transition spd="slow" advTm="417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2" grpId="0" animBg="1"/>
      <p:bldP spid="28" grpId="0" animBg="1"/>
      <p:bldP spid="35" grpId="0"/>
      <p:bldP spid="36" grpId="0"/>
      <p:bldP spid="38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10.8|12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|5.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8.4|9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5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5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|12.8|12.4|9.7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1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5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|5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5.6|13.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.4|5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7.7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6.1|11.2|14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10.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|15.3|9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2|16.7|4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19.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4|23.8|17.6|26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|9.4|10.1|5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5.3|10.9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342900" indent="-342900" algn="l">
          <a:lnSpc>
            <a:spcPct val="150000"/>
          </a:lnSpc>
          <a:buFont typeface="Arial" panose="020B0604020202020204" pitchFamily="34" charset="0"/>
          <a:buChar char="•"/>
          <a:defRPr sz="2000"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18529</TotalTime>
  <Words>1218</Words>
  <Application>Microsoft Office PowerPoint</Application>
  <PresentationFormat>宽屏</PresentationFormat>
  <Paragraphs>253</Paragraphs>
  <Slides>22</Slides>
  <Notes>20</Notes>
  <HiddenSlides>0</HiddenSlides>
  <MMClips>22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Calibri (正文)</vt:lpstr>
      <vt:lpstr>宋体</vt:lpstr>
      <vt:lpstr>微软雅黑</vt:lpstr>
      <vt:lpstr>Agency FB</vt:lpstr>
      <vt:lpstr>Arial</vt:lpstr>
      <vt:lpstr>Calibri</vt:lpstr>
      <vt:lpstr>Cambria</vt:lpstr>
      <vt:lpstr>Cambria Math</vt:lpstr>
      <vt:lpstr>Times New Roman</vt:lpstr>
      <vt:lpstr>Adjacency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Symbiotic Routing in Future Data Centers</dc:title>
  <dc:creator>Hussam Abu-Libdeh</dc:creator>
  <cp:lastModifiedBy>lss</cp:lastModifiedBy>
  <cp:revision>941</cp:revision>
  <dcterms:created xsi:type="dcterms:W3CDTF">2010-07-18T20:04:53Z</dcterms:created>
  <dcterms:modified xsi:type="dcterms:W3CDTF">2022-04-28T03:06:32Z</dcterms:modified>
</cp:coreProperties>
</file>